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5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0" name="PlaceHolder 1"/>
          <p:cNvSpPr>
            <a:spLocks noGrp="1"/>
          </p:cNvSpPr>
          <p:nvPr>
            <p:ph type="body"/>
          </p:nvPr>
        </p:nvSpPr>
        <p:spPr>
          <a:xfrm>
            <a:off x="756000" y="5078520"/>
            <a:ext cx="6047640" cy="4811040"/>
          </a:xfrm>
          <a:prstGeom prst="rect">
            <a:avLst/>
          </a:prstGeom>
        </p:spPr>
        <p:txBody>
          <a:bodyPr lIns="0" tIns="0" rIns="0" bIns="0"/>
          <a:lstStyle/>
          <a:p>
            <a:r>
              <a:rPr lang="fr-FR" sz="2000">
                <a:latin typeface="Arial"/>
              </a:rPr>
              <a:t>Cliquez pour modifier le format des notes</a:t>
            </a:r>
            <a:endParaRPr/>
          </a:p>
        </p:txBody>
      </p:sp>
      <p:sp>
        <p:nvSpPr>
          <p:cNvPr id="181" name="PlaceHolder 2"/>
          <p:cNvSpPr>
            <a:spLocks noGrp="1"/>
          </p:cNvSpPr>
          <p:nvPr>
            <p:ph type="hdr"/>
          </p:nvPr>
        </p:nvSpPr>
        <p:spPr>
          <a:xfrm>
            <a:off x="0" y="0"/>
            <a:ext cx="3280680" cy="534240"/>
          </a:xfrm>
          <a:prstGeom prst="rect">
            <a:avLst/>
          </a:prstGeom>
        </p:spPr>
        <p:txBody>
          <a:bodyPr lIns="0" tIns="0" rIns="0" bIns="0"/>
          <a:lstStyle/>
          <a:p>
            <a:r>
              <a:rPr lang="fr-FR" sz="1400">
                <a:latin typeface="Times New Roman"/>
              </a:rPr>
              <a:t>&lt;en-tête&gt;</a:t>
            </a:r>
            <a:endParaRPr/>
          </a:p>
        </p:txBody>
      </p:sp>
      <p:sp>
        <p:nvSpPr>
          <p:cNvPr id="182" name="PlaceHolder 3"/>
          <p:cNvSpPr>
            <a:spLocks noGrp="1"/>
          </p:cNvSpPr>
          <p:nvPr>
            <p:ph type="dt"/>
          </p:nvPr>
        </p:nvSpPr>
        <p:spPr>
          <a:xfrm>
            <a:off x="4278960" y="0"/>
            <a:ext cx="3280680" cy="534240"/>
          </a:xfrm>
          <a:prstGeom prst="rect">
            <a:avLst/>
          </a:prstGeom>
        </p:spPr>
        <p:txBody>
          <a:bodyPr lIns="0" tIns="0" rIns="0" bIns="0"/>
          <a:lstStyle/>
          <a:p>
            <a:pPr algn="r"/>
            <a:r>
              <a:rPr lang="fr-FR" sz="1400">
                <a:latin typeface="Times New Roman"/>
              </a:rPr>
              <a:t>&lt;date/heure&gt;</a:t>
            </a:r>
            <a:endParaRPr/>
          </a:p>
        </p:txBody>
      </p:sp>
      <p:sp>
        <p:nvSpPr>
          <p:cNvPr id="183" name="PlaceHolder 4"/>
          <p:cNvSpPr>
            <a:spLocks noGrp="1"/>
          </p:cNvSpPr>
          <p:nvPr>
            <p:ph type="ftr"/>
          </p:nvPr>
        </p:nvSpPr>
        <p:spPr>
          <a:xfrm>
            <a:off x="0" y="10157400"/>
            <a:ext cx="3280680" cy="534240"/>
          </a:xfrm>
          <a:prstGeom prst="rect">
            <a:avLst/>
          </a:prstGeom>
        </p:spPr>
        <p:txBody>
          <a:bodyPr lIns="0" tIns="0" rIns="0" bIns="0" anchor="b"/>
          <a:lstStyle/>
          <a:p>
            <a:r>
              <a:rPr lang="fr-FR" sz="1400">
                <a:latin typeface="Times New Roman"/>
              </a:rPr>
              <a:t>&lt;pied de page&gt;</a:t>
            </a:r>
            <a:endParaRPr/>
          </a:p>
        </p:txBody>
      </p:sp>
      <p:sp>
        <p:nvSpPr>
          <p:cNvPr id="184" name="PlaceHolder 5"/>
          <p:cNvSpPr>
            <a:spLocks noGrp="1"/>
          </p:cNvSpPr>
          <p:nvPr>
            <p:ph type="sldNum"/>
          </p:nvPr>
        </p:nvSpPr>
        <p:spPr>
          <a:xfrm>
            <a:off x="4278960" y="10157400"/>
            <a:ext cx="3280680" cy="534240"/>
          </a:xfrm>
          <a:prstGeom prst="rect">
            <a:avLst/>
          </a:prstGeom>
        </p:spPr>
        <p:txBody>
          <a:bodyPr lIns="0" tIns="0" rIns="0" bIns="0" anchor="b"/>
          <a:lstStyle/>
          <a:p>
            <a:pPr algn="r"/>
            <a:fld id="{235ED2A4-E4BF-441A-B42A-5A05C3CEFC14}" type="slidenum">
              <a:rPr lang="fr-FR" sz="1400">
                <a:latin typeface="Times New Roman"/>
              </a:rPr>
              <a:t>‹N°›</a:t>
            </a:fld>
            <a:endParaRPr/>
          </a:p>
        </p:txBody>
      </p:sp>
    </p:spTree>
    <p:extLst>
      <p:ext uri="{BB962C8B-B14F-4D97-AF65-F5344CB8AC3E}">
        <p14:creationId xmlns:p14="http://schemas.microsoft.com/office/powerpoint/2010/main" val="111242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40" name="CustomShape 2"/>
          <p:cNvSpPr/>
          <p:nvPr/>
        </p:nvSpPr>
        <p:spPr>
          <a:xfrm>
            <a:off x="3815640" y="9371520"/>
            <a:ext cx="2918160" cy="492480"/>
          </a:xfrm>
          <a:prstGeom prst="rect">
            <a:avLst/>
          </a:prstGeom>
          <a:noFill/>
          <a:ln>
            <a:noFill/>
          </a:ln>
        </p:spPr>
      </p:sp>
      <p:sp>
        <p:nvSpPr>
          <p:cNvPr id="341"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42"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245263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76" name="CustomShape 2"/>
          <p:cNvSpPr/>
          <p:nvPr/>
        </p:nvSpPr>
        <p:spPr>
          <a:xfrm>
            <a:off x="3815640" y="9371520"/>
            <a:ext cx="2918160" cy="492480"/>
          </a:xfrm>
          <a:prstGeom prst="rect">
            <a:avLst/>
          </a:prstGeom>
          <a:noFill/>
          <a:ln>
            <a:noFill/>
          </a:ln>
        </p:spPr>
      </p:sp>
      <p:sp>
        <p:nvSpPr>
          <p:cNvPr id="377" name="PlaceHolder 3"/>
          <p:cNvSpPr>
            <a:spLocks noGrp="1"/>
          </p:cNvSpPr>
          <p:nvPr>
            <p:ph type="body"/>
          </p:nvPr>
        </p:nvSpPr>
        <p:spPr>
          <a:xfrm>
            <a:off x="673560" y="4686480"/>
            <a:ext cx="5387760" cy="4439160"/>
          </a:xfrm>
          <a:prstGeom prst="rect">
            <a:avLst/>
          </a:prstGeom>
        </p:spPr>
        <p:txBody>
          <a:bodyPr lIns="90000" tIns="45000" rIns="90000" bIns="45000"/>
          <a:lstStyle/>
          <a:p>
            <a:pPr>
              <a:lnSpc>
                <a:spcPct val="100000"/>
              </a:lnSpc>
            </a:pPr>
            <a:r>
              <a:rPr lang="fr-FR" sz="1200">
                <a:solidFill>
                  <a:srgbClr val="000000"/>
                </a:solidFill>
                <a:latin typeface="Calibri"/>
                <a:ea typeface="Microsoft YaHei"/>
              </a:rPr>
              <a:t>Dans la campagne de la CGT, il est nécessaire de répondre à chacune de ces caractéristiques : une campagne politique, qui prennent en compte les doutes, qui combatte les divisions et qui explique les enjeux de la réforme.</a:t>
            </a:r>
            <a:endParaRPr/>
          </a:p>
        </p:txBody>
      </p:sp>
      <p:sp>
        <p:nvSpPr>
          <p:cNvPr id="378"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06647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80" name="CustomShape 2"/>
          <p:cNvSpPr/>
          <p:nvPr/>
        </p:nvSpPr>
        <p:spPr>
          <a:xfrm>
            <a:off x="3815640" y="9371520"/>
            <a:ext cx="2918160" cy="492480"/>
          </a:xfrm>
          <a:prstGeom prst="rect">
            <a:avLst/>
          </a:prstGeom>
          <a:noFill/>
          <a:ln>
            <a:noFill/>
          </a:ln>
        </p:spPr>
      </p:sp>
      <p:sp>
        <p:nvSpPr>
          <p:cNvPr id="381"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82"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407931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84" name="CustomShape 2"/>
          <p:cNvSpPr/>
          <p:nvPr/>
        </p:nvSpPr>
        <p:spPr>
          <a:xfrm>
            <a:off x="3815640" y="9371520"/>
            <a:ext cx="2918160" cy="492480"/>
          </a:xfrm>
          <a:prstGeom prst="rect">
            <a:avLst/>
          </a:prstGeom>
          <a:noFill/>
          <a:ln>
            <a:noFill/>
          </a:ln>
        </p:spPr>
      </p:sp>
      <p:sp>
        <p:nvSpPr>
          <p:cNvPr id="385" name="PlaceHolder 3"/>
          <p:cNvSpPr>
            <a:spLocks noGrp="1"/>
          </p:cNvSpPr>
          <p:nvPr>
            <p:ph type="body"/>
          </p:nvPr>
        </p:nvSpPr>
        <p:spPr>
          <a:xfrm>
            <a:off x="673560" y="4686480"/>
            <a:ext cx="5387760" cy="4439160"/>
          </a:xfrm>
          <a:prstGeom prst="rect">
            <a:avLst/>
          </a:prstGeom>
        </p:spPr>
        <p:txBody>
          <a:bodyPr lIns="90000" tIns="45000" rIns="90000" bIns="45000"/>
          <a:lstStyle/>
          <a:p>
            <a:pPr>
              <a:lnSpc>
                <a:spcPct val="100000"/>
              </a:lnSpc>
            </a:pPr>
            <a:r>
              <a:rPr lang="fr-FR" sz="1200">
                <a:solidFill>
                  <a:srgbClr val="000000"/>
                </a:solidFill>
                <a:latin typeface="Calibri"/>
                <a:ea typeface="Microsoft YaHei"/>
              </a:rPr>
              <a:t>Les diapos suivantes donneront des éléments de réponses</a:t>
            </a:r>
            <a:endParaRPr/>
          </a:p>
        </p:txBody>
      </p:sp>
      <p:sp>
        <p:nvSpPr>
          <p:cNvPr id="386"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410066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88" name="CustomShape 2"/>
          <p:cNvSpPr/>
          <p:nvPr/>
        </p:nvSpPr>
        <p:spPr>
          <a:xfrm>
            <a:off x="3815640" y="9371520"/>
            <a:ext cx="2918160" cy="492480"/>
          </a:xfrm>
          <a:prstGeom prst="rect">
            <a:avLst/>
          </a:prstGeom>
          <a:noFill/>
          <a:ln>
            <a:noFill/>
          </a:ln>
        </p:spPr>
      </p:sp>
      <p:sp>
        <p:nvSpPr>
          <p:cNvPr id="389"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90"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55791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92" name="CustomShape 2"/>
          <p:cNvSpPr/>
          <p:nvPr/>
        </p:nvSpPr>
        <p:spPr>
          <a:xfrm>
            <a:off x="3815640" y="9371520"/>
            <a:ext cx="2918160" cy="492480"/>
          </a:xfrm>
          <a:prstGeom prst="rect">
            <a:avLst/>
          </a:prstGeom>
          <a:noFill/>
          <a:ln>
            <a:noFill/>
          </a:ln>
        </p:spPr>
      </p:sp>
      <p:sp>
        <p:nvSpPr>
          <p:cNvPr id="393"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94"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4180937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96" name="CustomShape 2"/>
          <p:cNvSpPr/>
          <p:nvPr/>
        </p:nvSpPr>
        <p:spPr>
          <a:xfrm>
            <a:off x="3815640" y="9371520"/>
            <a:ext cx="2918160" cy="492480"/>
          </a:xfrm>
          <a:prstGeom prst="rect">
            <a:avLst/>
          </a:prstGeom>
          <a:noFill/>
          <a:ln>
            <a:noFill/>
          </a:ln>
        </p:spPr>
      </p:sp>
      <p:sp>
        <p:nvSpPr>
          <p:cNvPr id="397"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98"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06725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00" name="CustomShape 2"/>
          <p:cNvSpPr/>
          <p:nvPr/>
        </p:nvSpPr>
        <p:spPr>
          <a:xfrm>
            <a:off x="3815640" y="9371520"/>
            <a:ext cx="2918160" cy="492480"/>
          </a:xfrm>
          <a:prstGeom prst="rect">
            <a:avLst/>
          </a:prstGeom>
          <a:noFill/>
          <a:ln>
            <a:noFill/>
          </a:ln>
        </p:spPr>
      </p:sp>
      <p:sp>
        <p:nvSpPr>
          <p:cNvPr id="401"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02"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6120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04" name="CustomShape 2"/>
          <p:cNvSpPr/>
          <p:nvPr/>
        </p:nvSpPr>
        <p:spPr>
          <a:xfrm>
            <a:off x="3815640" y="9371520"/>
            <a:ext cx="2918160" cy="492480"/>
          </a:xfrm>
          <a:prstGeom prst="rect">
            <a:avLst/>
          </a:prstGeom>
          <a:noFill/>
          <a:ln>
            <a:noFill/>
          </a:ln>
        </p:spPr>
      </p:sp>
      <p:sp>
        <p:nvSpPr>
          <p:cNvPr id="405"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06"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092310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08" name="CustomShape 2"/>
          <p:cNvSpPr/>
          <p:nvPr/>
        </p:nvSpPr>
        <p:spPr>
          <a:xfrm>
            <a:off x="3815640" y="9371520"/>
            <a:ext cx="2918160" cy="492480"/>
          </a:xfrm>
          <a:prstGeom prst="rect">
            <a:avLst/>
          </a:prstGeom>
          <a:noFill/>
          <a:ln>
            <a:noFill/>
          </a:ln>
        </p:spPr>
      </p:sp>
      <p:sp>
        <p:nvSpPr>
          <p:cNvPr id="409"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10"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1573621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12" name="CustomShape 2"/>
          <p:cNvSpPr/>
          <p:nvPr/>
        </p:nvSpPr>
        <p:spPr>
          <a:xfrm>
            <a:off x="3815640" y="9371520"/>
            <a:ext cx="2918160" cy="492480"/>
          </a:xfrm>
          <a:prstGeom prst="rect">
            <a:avLst/>
          </a:prstGeom>
          <a:noFill/>
          <a:ln>
            <a:noFill/>
          </a:ln>
        </p:spPr>
      </p:sp>
      <p:sp>
        <p:nvSpPr>
          <p:cNvPr id="413"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14"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412731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44" name="CustomShape 2"/>
          <p:cNvSpPr/>
          <p:nvPr/>
        </p:nvSpPr>
        <p:spPr>
          <a:xfrm>
            <a:off x="3815640" y="9371520"/>
            <a:ext cx="2918160" cy="492480"/>
          </a:xfrm>
          <a:prstGeom prst="rect">
            <a:avLst/>
          </a:prstGeom>
          <a:noFill/>
          <a:ln>
            <a:noFill/>
          </a:ln>
        </p:spPr>
      </p:sp>
      <p:sp>
        <p:nvSpPr>
          <p:cNvPr id="345"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46"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686151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16" name="CustomShape 2"/>
          <p:cNvSpPr/>
          <p:nvPr/>
        </p:nvSpPr>
        <p:spPr>
          <a:xfrm>
            <a:off x="3815640" y="9371520"/>
            <a:ext cx="2918160" cy="492480"/>
          </a:xfrm>
          <a:prstGeom prst="rect">
            <a:avLst/>
          </a:prstGeom>
          <a:noFill/>
          <a:ln>
            <a:noFill/>
          </a:ln>
        </p:spPr>
      </p:sp>
      <p:sp>
        <p:nvSpPr>
          <p:cNvPr id="417" name="PlaceHolder 3"/>
          <p:cNvSpPr>
            <a:spLocks noGrp="1"/>
          </p:cNvSpPr>
          <p:nvPr>
            <p:ph type="body"/>
          </p:nvPr>
        </p:nvSpPr>
        <p:spPr>
          <a:xfrm>
            <a:off x="673560" y="4686480"/>
            <a:ext cx="5387760" cy="4439520"/>
          </a:xfrm>
          <a:prstGeom prst="rect">
            <a:avLst/>
          </a:prstGeom>
        </p:spPr>
        <p:txBody>
          <a:bodyPr lIns="0" tIns="0" rIns="0" bIns="0"/>
          <a:lstStyle/>
          <a:p>
            <a:endParaRPr/>
          </a:p>
        </p:txBody>
      </p:sp>
    </p:spTree>
    <p:extLst>
      <p:ext uri="{BB962C8B-B14F-4D97-AF65-F5344CB8AC3E}">
        <p14:creationId xmlns:p14="http://schemas.microsoft.com/office/powerpoint/2010/main" val="4048480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19" name="CustomShape 2"/>
          <p:cNvSpPr/>
          <p:nvPr/>
        </p:nvSpPr>
        <p:spPr>
          <a:xfrm>
            <a:off x="3815640" y="9371520"/>
            <a:ext cx="2918160" cy="492480"/>
          </a:xfrm>
          <a:prstGeom prst="rect">
            <a:avLst/>
          </a:prstGeom>
          <a:noFill/>
          <a:ln>
            <a:noFill/>
          </a:ln>
        </p:spPr>
      </p:sp>
      <p:sp>
        <p:nvSpPr>
          <p:cNvPr id="420" name="PlaceHolder 3"/>
          <p:cNvSpPr>
            <a:spLocks noGrp="1"/>
          </p:cNvSpPr>
          <p:nvPr>
            <p:ph type="body"/>
          </p:nvPr>
        </p:nvSpPr>
        <p:spPr>
          <a:xfrm>
            <a:off x="673560" y="4686480"/>
            <a:ext cx="5387760" cy="4439520"/>
          </a:xfrm>
          <a:prstGeom prst="rect">
            <a:avLst/>
          </a:prstGeom>
        </p:spPr>
        <p:txBody>
          <a:bodyPr lIns="0" tIns="0" rIns="0" bIns="0"/>
          <a:lstStyle/>
          <a:p>
            <a:endParaRPr/>
          </a:p>
        </p:txBody>
      </p:sp>
    </p:spTree>
    <p:extLst>
      <p:ext uri="{BB962C8B-B14F-4D97-AF65-F5344CB8AC3E}">
        <p14:creationId xmlns:p14="http://schemas.microsoft.com/office/powerpoint/2010/main" val="3031383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22" name="CustomShape 2"/>
          <p:cNvSpPr/>
          <p:nvPr/>
        </p:nvSpPr>
        <p:spPr>
          <a:xfrm>
            <a:off x="3815640" y="9371520"/>
            <a:ext cx="2918160" cy="492480"/>
          </a:xfrm>
          <a:prstGeom prst="rect">
            <a:avLst/>
          </a:prstGeom>
          <a:noFill/>
          <a:ln>
            <a:noFill/>
          </a:ln>
        </p:spPr>
      </p:sp>
      <p:sp>
        <p:nvSpPr>
          <p:cNvPr id="423"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24"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610324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26" name="CustomShape 2"/>
          <p:cNvSpPr/>
          <p:nvPr/>
        </p:nvSpPr>
        <p:spPr>
          <a:xfrm>
            <a:off x="3815640" y="9371520"/>
            <a:ext cx="2918160" cy="492480"/>
          </a:xfrm>
          <a:prstGeom prst="rect">
            <a:avLst/>
          </a:prstGeom>
          <a:noFill/>
          <a:ln>
            <a:noFill/>
          </a:ln>
        </p:spPr>
      </p:sp>
      <p:sp>
        <p:nvSpPr>
          <p:cNvPr id="427"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28"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926172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30" name="CustomShape 2"/>
          <p:cNvSpPr/>
          <p:nvPr/>
        </p:nvSpPr>
        <p:spPr>
          <a:xfrm>
            <a:off x="3815640" y="9371520"/>
            <a:ext cx="2918160" cy="492480"/>
          </a:xfrm>
          <a:prstGeom prst="rect">
            <a:avLst/>
          </a:prstGeom>
          <a:noFill/>
          <a:ln>
            <a:noFill/>
          </a:ln>
        </p:spPr>
      </p:sp>
      <p:sp>
        <p:nvSpPr>
          <p:cNvPr id="431"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32"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2458899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34" name="CustomShape 2"/>
          <p:cNvSpPr/>
          <p:nvPr/>
        </p:nvSpPr>
        <p:spPr>
          <a:xfrm>
            <a:off x="3815640" y="9371520"/>
            <a:ext cx="2918160" cy="492480"/>
          </a:xfrm>
          <a:prstGeom prst="rect">
            <a:avLst/>
          </a:prstGeom>
          <a:noFill/>
          <a:ln>
            <a:noFill/>
          </a:ln>
        </p:spPr>
      </p:sp>
      <p:sp>
        <p:nvSpPr>
          <p:cNvPr id="435"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36"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956434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38" name="CustomShape 2"/>
          <p:cNvSpPr/>
          <p:nvPr/>
        </p:nvSpPr>
        <p:spPr>
          <a:xfrm>
            <a:off x="3815640" y="9371520"/>
            <a:ext cx="2918160" cy="492480"/>
          </a:xfrm>
          <a:prstGeom prst="rect">
            <a:avLst/>
          </a:prstGeom>
          <a:noFill/>
          <a:ln>
            <a:noFill/>
          </a:ln>
        </p:spPr>
      </p:sp>
      <p:sp>
        <p:nvSpPr>
          <p:cNvPr id="439"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40"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4253229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42" name="CustomShape 2"/>
          <p:cNvSpPr/>
          <p:nvPr/>
        </p:nvSpPr>
        <p:spPr>
          <a:xfrm>
            <a:off x="3815640" y="9371520"/>
            <a:ext cx="2918160" cy="492480"/>
          </a:xfrm>
          <a:prstGeom prst="rect">
            <a:avLst/>
          </a:prstGeom>
          <a:noFill/>
          <a:ln>
            <a:noFill/>
          </a:ln>
        </p:spPr>
      </p:sp>
      <p:sp>
        <p:nvSpPr>
          <p:cNvPr id="443" name="PlaceHolder 3"/>
          <p:cNvSpPr>
            <a:spLocks noGrp="1"/>
          </p:cNvSpPr>
          <p:nvPr>
            <p:ph type="body"/>
          </p:nvPr>
        </p:nvSpPr>
        <p:spPr>
          <a:xfrm>
            <a:off x="673560" y="4686480"/>
            <a:ext cx="5387760" cy="4439160"/>
          </a:xfrm>
          <a:prstGeom prst="rect">
            <a:avLst/>
          </a:prstGeom>
        </p:spPr>
        <p:txBody>
          <a:bodyPr lIns="90000" tIns="45000" rIns="90000" bIns="45000"/>
          <a:lstStyle/>
          <a:p>
            <a:pPr>
              <a:lnSpc>
                <a:spcPct val="100000"/>
              </a:lnSpc>
            </a:pPr>
            <a:r>
              <a:rPr lang="fr-FR" sz="1200">
                <a:solidFill>
                  <a:srgbClr val="000000"/>
                </a:solidFill>
                <a:latin typeface="Calibri"/>
                <a:ea typeface="Microsoft YaHei"/>
              </a:rPr>
              <a:t>Dans les services publics la maladie et la maternité est directement prise en charge par l’employeur</a:t>
            </a:r>
            <a:endParaRPr/>
          </a:p>
        </p:txBody>
      </p:sp>
      <p:sp>
        <p:nvSpPr>
          <p:cNvPr id="444"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535803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46" name="CustomShape 2"/>
          <p:cNvSpPr/>
          <p:nvPr/>
        </p:nvSpPr>
        <p:spPr>
          <a:xfrm>
            <a:off x="3815640" y="9371520"/>
            <a:ext cx="2918160" cy="492480"/>
          </a:xfrm>
          <a:prstGeom prst="rect">
            <a:avLst/>
          </a:prstGeom>
          <a:noFill/>
          <a:ln>
            <a:noFill/>
          </a:ln>
        </p:spPr>
      </p:sp>
      <p:sp>
        <p:nvSpPr>
          <p:cNvPr id="447"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48"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2356306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50" name="CustomShape 2"/>
          <p:cNvSpPr/>
          <p:nvPr/>
        </p:nvSpPr>
        <p:spPr>
          <a:xfrm>
            <a:off x="3815640" y="9371520"/>
            <a:ext cx="2918160" cy="492480"/>
          </a:xfrm>
          <a:prstGeom prst="rect">
            <a:avLst/>
          </a:prstGeom>
          <a:noFill/>
          <a:ln>
            <a:noFill/>
          </a:ln>
        </p:spPr>
      </p:sp>
      <p:sp>
        <p:nvSpPr>
          <p:cNvPr id="451"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52"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42571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48" name="CustomShape 2"/>
          <p:cNvSpPr/>
          <p:nvPr/>
        </p:nvSpPr>
        <p:spPr>
          <a:xfrm>
            <a:off x="3815640" y="9371520"/>
            <a:ext cx="2918160" cy="492480"/>
          </a:xfrm>
          <a:prstGeom prst="rect">
            <a:avLst/>
          </a:prstGeom>
          <a:noFill/>
          <a:ln>
            <a:noFill/>
          </a:ln>
        </p:spPr>
      </p:sp>
      <p:sp>
        <p:nvSpPr>
          <p:cNvPr id="349"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50"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568659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54" name="CustomShape 2"/>
          <p:cNvSpPr/>
          <p:nvPr/>
        </p:nvSpPr>
        <p:spPr>
          <a:xfrm>
            <a:off x="3815640" y="9371520"/>
            <a:ext cx="2918160" cy="492480"/>
          </a:xfrm>
          <a:prstGeom prst="rect">
            <a:avLst/>
          </a:prstGeom>
          <a:noFill/>
          <a:ln>
            <a:noFill/>
          </a:ln>
        </p:spPr>
      </p:sp>
      <p:sp>
        <p:nvSpPr>
          <p:cNvPr id="455"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56"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856380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58" name="CustomShape 2"/>
          <p:cNvSpPr/>
          <p:nvPr/>
        </p:nvSpPr>
        <p:spPr>
          <a:xfrm>
            <a:off x="3815640" y="9371520"/>
            <a:ext cx="2918160" cy="492480"/>
          </a:xfrm>
          <a:prstGeom prst="rect">
            <a:avLst/>
          </a:prstGeom>
          <a:noFill/>
          <a:ln>
            <a:noFill/>
          </a:ln>
        </p:spPr>
      </p:sp>
      <p:sp>
        <p:nvSpPr>
          <p:cNvPr id="459"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60"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2383401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62" name="CustomShape 2"/>
          <p:cNvSpPr/>
          <p:nvPr/>
        </p:nvSpPr>
        <p:spPr>
          <a:xfrm>
            <a:off x="3815640" y="9371520"/>
            <a:ext cx="2918160" cy="492480"/>
          </a:xfrm>
          <a:prstGeom prst="rect">
            <a:avLst/>
          </a:prstGeom>
          <a:noFill/>
          <a:ln>
            <a:noFill/>
          </a:ln>
        </p:spPr>
      </p:sp>
      <p:sp>
        <p:nvSpPr>
          <p:cNvPr id="463"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64"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1384165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66" name="CustomShape 2"/>
          <p:cNvSpPr/>
          <p:nvPr/>
        </p:nvSpPr>
        <p:spPr>
          <a:xfrm>
            <a:off x="3815640" y="9371520"/>
            <a:ext cx="2918160" cy="492480"/>
          </a:xfrm>
          <a:prstGeom prst="rect">
            <a:avLst/>
          </a:prstGeom>
          <a:noFill/>
          <a:ln>
            <a:noFill/>
          </a:ln>
        </p:spPr>
      </p:sp>
      <p:sp>
        <p:nvSpPr>
          <p:cNvPr id="467" name="PlaceHolder 3"/>
          <p:cNvSpPr>
            <a:spLocks noGrp="1"/>
          </p:cNvSpPr>
          <p:nvPr>
            <p:ph type="body"/>
          </p:nvPr>
        </p:nvSpPr>
        <p:spPr>
          <a:xfrm>
            <a:off x="673560" y="4686480"/>
            <a:ext cx="5387760" cy="4439160"/>
          </a:xfrm>
          <a:prstGeom prst="rect">
            <a:avLst/>
          </a:prstGeom>
        </p:spPr>
        <p:txBody>
          <a:bodyPr lIns="90000" tIns="45000" rIns="90000" bIns="45000"/>
          <a:lstStyle/>
          <a:p>
            <a:pPr>
              <a:lnSpc>
                <a:spcPct val="100000"/>
              </a:lnSpc>
            </a:pPr>
            <a:r>
              <a:rPr lang="fr-FR" sz="1200">
                <a:solidFill>
                  <a:srgbClr val="000000"/>
                </a:solidFill>
                <a:latin typeface="Calibri"/>
                <a:ea typeface="Microsoft YaHei"/>
              </a:rPr>
              <a:t>Redistribution : dans les paramètres de fonctionnement du régime (trimestres validés en euros s’ajoutant à la durée d’assurance),</a:t>
            </a:r>
            <a:endParaRPr/>
          </a:p>
          <a:p>
            <a:pPr>
              <a:lnSpc>
                <a:spcPct val="100000"/>
              </a:lnSpc>
            </a:pPr>
            <a:r>
              <a:rPr lang="fr-FR" sz="1200">
                <a:solidFill>
                  <a:srgbClr val="000000"/>
                </a:solidFill>
                <a:latin typeface="Calibri"/>
                <a:ea typeface="Microsoft YaHei"/>
              </a:rPr>
              <a:t>Solidarité inter-générationnelle : les cotisations des actifs assurent le paiement des pensions des retraités, et la somme des pensions reçues est supérieure à la somme des cotisations versées (on reçoit plus que ce qu’on a donné)</a:t>
            </a:r>
            <a:endParaRPr/>
          </a:p>
          <a:p>
            <a:pPr>
              <a:lnSpc>
                <a:spcPct val="100000"/>
              </a:lnSpc>
            </a:pPr>
            <a:r>
              <a:rPr lang="fr-FR" sz="1200">
                <a:solidFill>
                  <a:srgbClr val="000000"/>
                </a:solidFill>
                <a:latin typeface="Calibri"/>
                <a:ea typeface="Microsoft YaHei"/>
              </a:rPr>
              <a:t>Solidarité intra-générationnelle : on compense les salaires les plus faibles (minimum de pension), et les différences de carrières (chômage, maladie)</a:t>
            </a:r>
            <a:endParaRPr/>
          </a:p>
        </p:txBody>
      </p:sp>
      <p:sp>
        <p:nvSpPr>
          <p:cNvPr id="468"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4245384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70" name="CustomShape 2"/>
          <p:cNvSpPr/>
          <p:nvPr/>
        </p:nvSpPr>
        <p:spPr>
          <a:xfrm>
            <a:off x="3815640" y="9371520"/>
            <a:ext cx="2918160" cy="492480"/>
          </a:xfrm>
          <a:prstGeom prst="rect">
            <a:avLst/>
          </a:prstGeom>
          <a:noFill/>
          <a:ln>
            <a:noFill/>
          </a:ln>
        </p:spPr>
      </p:sp>
      <p:sp>
        <p:nvSpPr>
          <p:cNvPr id="471"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72"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428931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74" name="CustomShape 2"/>
          <p:cNvSpPr/>
          <p:nvPr/>
        </p:nvSpPr>
        <p:spPr>
          <a:xfrm>
            <a:off x="3815640" y="9371520"/>
            <a:ext cx="2918160" cy="492480"/>
          </a:xfrm>
          <a:prstGeom prst="rect">
            <a:avLst/>
          </a:prstGeom>
          <a:noFill/>
          <a:ln>
            <a:noFill/>
          </a:ln>
        </p:spPr>
      </p:sp>
      <p:sp>
        <p:nvSpPr>
          <p:cNvPr id="475"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76"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113302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78" name="CustomShape 2"/>
          <p:cNvSpPr/>
          <p:nvPr/>
        </p:nvSpPr>
        <p:spPr>
          <a:xfrm>
            <a:off x="3815640" y="9371520"/>
            <a:ext cx="2918160" cy="492480"/>
          </a:xfrm>
          <a:prstGeom prst="rect">
            <a:avLst/>
          </a:prstGeom>
          <a:noFill/>
          <a:ln>
            <a:noFill/>
          </a:ln>
        </p:spPr>
      </p:sp>
      <p:sp>
        <p:nvSpPr>
          <p:cNvPr id="479"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80"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2494660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82" name="CustomShape 2"/>
          <p:cNvSpPr/>
          <p:nvPr/>
        </p:nvSpPr>
        <p:spPr>
          <a:xfrm>
            <a:off x="3815640" y="9371520"/>
            <a:ext cx="2918160" cy="492480"/>
          </a:xfrm>
          <a:prstGeom prst="rect">
            <a:avLst/>
          </a:prstGeom>
          <a:noFill/>
          <a:ln>
            <a:noFill/>
          </a:ln>
        </p:spPr>
      </p:sp>
      <p:sp>
        <p:nvSpPr>
          <p:cNvPr id="483" name="PlaceHolder 3"/>
          <p:cNvSpPr>
            <a:spLocks noGrp="1"/>
          </p:cNvSpPr>
          <p:nvPr>
            <p:ph type="body"/>
          </p:nvPr>
        </p:nvSpPr>
        <p:spPr>
          <a:xfrm>
            <a:off x="673560" y="4686480"/>
            <a:ext cx="5387760" cy="4439160"/>
          </a:xfrm>
          <a:prstGeom prst="rect">
            <a:avLst/>
          </a:prstGeom>
        </p:spPr>
        <p:txBody>
          <a:bodyPr lIns="90000" tIns="45000" rIns="90000" bIns="45000"/>
          <a:lstStyle/>
          <a:p>
            <a:pPr>
              <a:lnSpc>
                <a:spcPct val="100000"/>
              </a:lnSpc>
            </a:pPr>
            <a:r>
              <a:rPr lang="fr-FR" sz="1200">
                <a:solidFill>
                  <a:srgbClr val="000000"/>
                </a:solidFill>
                <a:latin typeface="Calibri"/>
                <a:ea typeface="Microsoft YaHei"/>
              </a:rPr>
              <a:t>Les projections sont faites à partir des paramètres actuels issus des réformes</a:t>
            </a:r>
            <a:endParaRPr/>
          </a:p>
        </p:txBody>
      </p:sp>
      <p:sp>
        <p:nvSpPr>
          <p:cNvPr id="484"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1038089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86" name="CustomShape 2"/>
          <p:cNvSpPr/>
          <p:nvPr/>
        </p:nvSpPr>
        <p:spPr>
          <a:xfrm>
            <a:off x="3815640" y="9371520"/>
            <a:ext cx="2918160" cy="492480"/>
          </a:xfrm>
          <a:prstGeom prst="rect">
            <a:avLst/>
          </a:prstGeom>
          <a:noFill/>
          <a:ln>
            <a:noFill/>
          </a:ln>
        </p:spPr>
      </p:sp>
      <p:sp>
        <p:nvSpPr>
          <p:cNvPr id="487"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88"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118493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90" name="CustomShape 2"/>
          <p:cNvSpPr/>
          <p:nvPr/>
        </p:nvSpPr>
        <p:spPr>
          <a:xfrm>
            <a:off x="3815640" y="9371520"/>
            <a:ext cx="2918160" cy="492480"/>
          </a:xfrm>
          <a:prstGeom prst="rect">
            <a:avLst/>
          </a:prstGeom>
          <a:noFill/>
          <a:ln>
            <a:noFill/>
          </a:ln>
        </p:spPr>
      </p:sp>
      <p:sp>
        <p:nvSpPr>
          <p:cNvPr id="491"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492"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292873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52" name="CustomShape 2"/>
          <p:cNvSpPr/>
          <p:nvPr/>
        </p:nvSpPr>
        <p:spPr>
          <a:xfrm>
            <a:off x="3815640" y="9371520"/>
            <a:ext cx="2918160" cy="492480"/>
          </a:xfrm>
          <a:prstGeom prst="rect">
            <a:avLst/>
          </a:prstGeom>
          <a:noFill/>
          <a:ln>
            <a:noFill/>
          </a:ln>
        </p:spPr>
      </p:sp>
      <p:sp>
        <p:nvSpPr>
          <p:cNvPr id="353"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54"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010087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94" name="CustomShape 2"/>
          <p:cNvSpPr/>
          <p:nvPr/>
        </p:nvSpPr>
        <p:spPr>
          <a:xfrm>
            <a:off x="3815640" y="9371520"/>
            <a:ext cx="2918160" cy="492480"/>
          </a:xfrm>
          <a:prstGeom prst="rect">
            <a:avLst/>
          </a:prstGeom>
          <a:noFill/>
          <a:ln>
            <a:noFill/>
          </a:ln>
        </p:spPr>
      </p:sp>
      <p:sp>
        <p:nvSpPr>
          <p:cNvPr id="495" name="PlaceHolder 3"/>
          <p:cNvSpPr>
            <a:spLocks noGrp="1"/>
          </p:cNvSpPr>
          <p:nvPr>
            <p:ph type="body"/>
          </p:nvPr>
        </p:nvSpPr>
        <p:spPr>
          <a:xfrm>
            <a:off x="673560" y="4686480"/>
            <a:ext cx="5387760" cy="4439160"/>
          </a:xfrm>
          <a:prstGeom prst="rect">
            <a:avLst/>
          </a:prstGeom>
        </p:spPr>
        <p:txBody>
          <a:bodyPr lIns="90000" tIns="45000" rIns="90000" bIns="45000"/>
          <a:lstStyle/>
          <a:p>
            <a:pPr>
              <a:lnSpc>
                <a:spcPct val="100000"/>
              </a:lnSpc>
            </a:pPr>
            <a:r>
              <a:rPr lang="fr-FR" sz="1200">
                <a:solidFill>
                  <a:srgbClr val="000000"/>
                </a:solidFill>
                <a:latin typeface="Calibri"/>
                <a:ea typeface="Microsoft YaHei"/>
              </a:rPr>
              <a:t>Le défi sera de faire partager à l’opinion publique nos priorités et de sortir de la technique et des thèmes démagogiques de la future campagne gouvernementale</a:t>
            </a:r>
            <a:endParaRPr/>
          </a:p>
        </p:txBody>
      </p:sp>
      <p:sp>
        <p:nvSpPr>
          <p:cNvPr id="496"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466468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498" name="CustomShape 2"/>
          <p:cNvSpPr/>
          <p:nvPr/>
        </p:nvSpPr>
        <p:spPr>
          <a:xfrm>
            <a:off x="3815640" y="9371520"/>
            <a:ext cx="2918160" cy="492480"/>
          </a:xfrm>
          <a:prstGeom prst="rect">
            <a:avLst/>
          </a:prstGeom>
          <a:noFill/>
          <a:ln>
            <a:noFill/>
          </a:ln>
        </p:spPr>
      </p:sp>
      <p:sp>
        <p:nvSpPr>
          <p:cNvPr id="499"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500"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025640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502" name="CustomShape 2"/>
          <p:cNvSpPr/>
          <p:nvPr/>
        </p:nvSpPr>
        <p:spPr>
          <a:xfrm>
            <a:off x="3815640" y="9371520"/>
            <a:ext cx="2918160" cy="492480"/>
          </a:xfrm>
          <a:prstGeom prst="rect">
            <a:avLst/>
          </a:prstGeom>
          <a:noFill/>
          <a:ln>
            <a:noFill/>
          </a:ln>
        </p:spPr>
      </p:sp>
      <p:sp>
        <p:nvSpPr>
          <p:cNvPr id="503"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504"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876437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506" name="CustomShape 2"/>
          <p:cNvSpPr/>
          <p:nvPr/>
        </p:nvSpPr>
        <p:spPr>
          <a:xfrm>
            <a:off x="3815640" y="9371520"/>
            <a:ext cx="2918160" cy="492480"/>
          </a:xfrm>
          <a:prstGeom prst="rect">
            <a:avLst/>
          </a:prstGeom>
          <a:noFill/>
          <a:ln>
            <a:noFill/>
          </a:ln>
        </p:spPr>
      </p:sp>
      <p:sp>
        <p:nvSpPr>
          <p:cNvPr id="507" name="PlaceHolder 3"/>
          <p:cNvSpPr>
            <a:spLocks noGrp="1"/>
          </p:cNvSpPr>
          <p:nvPr>
            <p:ph type="body"/>
          </p:nvPr>
        </p:nvSpPr>
        <p:spPr>
          <a:xfrm>
            <a:off x="673560" y="4686480"/>
            <a:ext cx="5387760" cy="4439520"/>
          </a:xfrm>
          <a:prstGeom prst="rect">
            <a:avLst/>
          </a:prstGeom>
        </p:spPr>
        <p:txBody>
          <a:bodyPr lIns="0" tIns="0" rIns="0" bIns="0"/>
          <a:lstStyle/>
          <a:p>
            <a:endParaRPr/>
          </a:p>
        </p:txBody>
      </p:sp>
    </p:spTree>
    <p:extLst>
      <p:ext uri="{BB962C8B-B14F-4D97-AF65-F5344CB8AC3E}">
        <p14:creationId xmlns:p14="http://schemas.microsoft.com/office/powerpoint/2010/main" val="1532096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509" name="CustomShape 2"/>
          <p:cNvSpPr/>
          <p:nvPr/>
        </p:nvSpPr>
        <p:spPr>
          <a:xfrm>
            <a:off x="3815640" y="9371520"/>
            <a:ext cx="2918160" cy="492480"/>
          </a:xfrm>
          <a:prstGeom prst="rect">
            <a:avLst/>
          </a:prstGeom>
          <a:noFill/>
          <a:ln>
            <a:noFill/>
          </a:ln>
        </p:spPr>
      </p:sp>
      <p:sp>
        <p:nvSpPr>
          <p:cNvPr id="510" name="PlaceHolder 3"/>
          <p:cNvSpPr>
            <a:spLocks noGrp="1"/>
          </p:cNvSpPr>
          <p:nvPr>
            <p:ph type="body"/>
          </p:nvPr>
        </p:nvSpPr>
        <p:spPr>
          <a:xfrm>
            <a:off x="673560" y="4686480"/>
            <a:ext cx="5387760" cy="4439520"/>
          </a:xfrm>
          <a:prstGeom prst="rect">
            <a:avLst/>
          </a:prstGeom>
        </p:spPr>
        <p:txBody>
          <a:bodyPr lIns="0" tIns="0" rIns="0" bIns="0"/>
          <a:lstStyle/>
          <a:p>
            <a:endParaRPr/>
          </a:p>
        </p:txBody>
      </p:sp>
    </p:spTree>
    <p:extLst>
      <p:ext uri="{BB962C8B-B14F-4D97-AF65-F5344CB8AC3E}">
        <p14:creationId xmlns:p14="http://schemas.microsoft.com/office/powerpoint/2010/main" val="103931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56" name="CustomShape 2"/>
          <p:cNvSpPr/>
          <p:nvPr/>
        </p:nvSpPr>
        <p:spPr>
          <a:xfrm>
            <a:off x="3815640" y="9371520"/>
            <a:ext cx="2918160" cy="492480"/>
          </a:xfrm>
          <a:prstGeom prst="rect">
            <a:avLst/>
          </a:prstGeom>
          <a:noFill/>
          <a:ln>
            <a:noFill/>
          </a:ln>
        </p:spPr>
      </p:sp>
      <p:sp>
        <p:nvSpPr>
          <p:cNvPr id="357"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58"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27404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60" name="CustomShape 2"/>
          <p:cNvSpPr/>
          <p:nvPr/>
        </p:nvSpPr>
        <p:spPr>
          <a:xfrm>
            <a:off x="3815640" y="9371520"/>
            <a:ext cx="2918160" cy="492480"/>
          </a:xfrm>
          <a:prstGeom prst="rect">
            <a:avLst/>
          </a:prstGeom>
          <a:noFill/>
          <a:ln>
            <a:noFill/>
          </a:ln>
        </p:spPr>
      </p:sp>
      <p:sp>
        <p:nvSpPr>
          <p:cNvPr id="361"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62"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401116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64" name="CustomShape 2"/>
          <p:cNvSpPr/>
          <p:nvPr/>
        </p:nvSpPr>
        <p:spPr>
          <a:xfrm>
            <a:off x="3815640" y="9371520"/>
            <a:ext cx="2918160" cy="492480"/>
          </a:xfrm>
          <a:prstGeom prst="rect">
            <a:avLst/>
          </a:prstGeom>
          <a:noFill/>
          <a:ln>
            <a:noFill/>
          </a:ln>
        </p:spPr>
      </p:sp>
      <p:sp>
        <p:nvSpPr>
          <p:cNvPr id="365"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66"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6828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68" name="CustomShape 2"/>
          <p:cNvSpPr/>
          <p:nvPr/>
        </p:nvSpPr>
        <p:spPr>
          <a:xfrm>
            <a:off x="3815640" y="9371520"/>
            <a:ext cx="2918160" cy="492480"/>
          </a:xfrm>
          <a:prstGeom prst="rect">
            <a:avLst/>
          </a:prstGeom>
          <a:noFill/>
          <a:ln>
            <a:noFill/>
          </a:ln>
        </p:spPr>
      </p:sp>
      <p:sp>
        <p:nvSpPr>
          <p:cNvPr id="369" name="PlaceHolder 3"/>
          <p:cNvSpPr>
            <a:spLocks noGrp="1"/>
          </p:cNvSpPr>
          <p:nvPr>
            <p:ph type="body"/>
          </p:nvPr>
        </p:nvSpPr>
        <p:spPr>
          <a:xfrm>
            <a:off x="673560" y="4686480"/>
            <a:ext cx="5387760" cy="4439160"/>
          </a:xfrm>
          <a:prstGeom prst="rect">
            <a:avLst/>
          </a:prstGeom>
        </p:spPr>
        <p:txBody>
          <a:bodyPr lIns="90000" tIns="45000" rIns="90000" bIns="45000"/>
          <a:lstStyle/>
          <a:p>
            <a:endParaRPr/>
          </a:p>
        </p:txBody>
      </p:sp>
      <p:sp>
        <p:nvSpPr>
          <p:cNvPr id="370"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381518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CustomShape 1"/>
          <p:cNvSpPr/>
          <p:nvPr/>
        </p:nvSpPr>
        <p:spPr>
          <a:xfrm>
            <a:off x="3815640" y="0"/>
            <a:ext cx="2918160" cy="492480"/>
          </a:xfrm>
          <a:prstGeom prst="rect">
            <a:avLst/>
          </a:prstGeom>
          <a:noFill/>
          <a:ln>
            <a:noFill/>
          </a:ln>
        </p:spPr>
        <p:txBody>
          <a:bodyPr lIns="90000" tIns="45000" rIns="90000" bIns="45000"/>
          <a:lstStyle/>
          <a:p>
            <a:pPr algn="r">
              <a:lnSpc>
                <a:spcPct val="100000"/>
              </a:lnSpc>
            </a:pPr>
            <a:r>
              <a:rPr lang="fr-FR" sz="1200">
                <a:solidFill>
                  <a:srgbClr val="000000"/>
                </a:solidFill>
                <a:latin typeface="Calibri"/>
                <a:ea typeface="Segoe UI"/>
              </a:rPr>
              <a:t>18/04/2018</a:t>
            </a:r>
            <a:endParaRPr/>
          </a:p>
        </p:txBody>
      </p:sp>
      <p:sp>
        <p:nvSpPr>
          <p:cNvPr id="372" name="CustomShape 2"/>
          <p:cNvSpPr/>
          <p:nvPr/>
        </p:nvSpPr>
        <p:spPr>
          <a:xfrm>
            <a:off x="3815640" y="9371520"/>
            <a:ext cx="2918160" cy="492480"/>
          </a:xfrm>
          <a:prstGeom prst="rect">
            <a:avLst/>
          </a:prstGeom>
          <a:noFill/>
          <a:ln>
            <a:noFill/>
          </a:ln>
        </p:spPr>
      </p:sp>
      <p:sp>
        <p:nvSpPr>
          <p:cNvPr id="373" name="PlaceHolder 3"/>
          <p:cNvSpPr>
            <a:spLocks noGrp="1"/>
          </p:cNvSpPr>
          <p:nvPr>
            <p:ph type="body"/>
          </p:nvPr>
        </p:nvSpPr>
        <p:spPr>
          <a:xfrm>
            <a:off x="673560" y="4686480"/>
            <a:ext cx="5387760" cy="4439160"/>
          </a:xfrm>
          <a:prstGeom prst="rect">
            <a:avLst/>
          </a:prstGeom>
        </p:spPr>
        <p:txBody>
          <a:bodyPr lIns="90000" tIns="45000" rIns="90000" bIns="45000"/>
          <a:lstStyle/>
          <a:p>
            <a:pPr>
              <a:lnSpc>
                <a:spcPct val="100000"/>
              </a:lnSpc>
            </a:pPr>
            <a:r>
              <a:rPr lang="fr-FR" sz="1200">
                <a:solidFill>
                  <a:srgbClr val="000000"/>
                </a:solidFill>
                <a:latin typeface="Calibri"/>
                <a:ea typeface="Microsoft YaHei"/>
              </a:rPr>
              <a:t>Dans la campagne de la CGT, il est nécessaire de répondre à chacune de ces caractéristiques : une campagne politique, qui prennent en compte les doutes, qui combatte les divisions et qui explique les enjeux de la réforme.</a:t>
            </a:r>
            <a:endParaRPr/>
          </a:p>
        </p:txBody>
      </p:sp>
      <p:sp>
        <p:nvSpPr>
          <p:cNvPr id="374" name="CustomShape 4"/>
          <p:cNvSpPr/>
          <p:nvPr/>
        </p:nvSpPr>
        <p:spPr>
          <a:xfrm>
            <a:off x="3815640" y="9371520"/>
            <a:ext cx="2918160" cy="492480"/>
          </a:xfrm>
          <a:prstGeom prst="rect">
            <a:avLst/>
          </a:prstGeom>
          <a:noFill/>
          <a:ln>
            <a:noFill/>
          </a:ln>
        </p:spPr>
      </p:sp>
    </p:spTree>
    <p:extLst>
      <p:ext uri="{BB962C8B-B14F-4D97-AF65-F5344CB8AC3E}">
        <p14:creationId xmlns:p14="http://schemas.microsoft.com/office/powerpoint/2010/main" val="186233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4" name="Image 33"/>
          <p:cNvPicPr/>
          <p:nvPr/>
        </p:nvPicPr>
        <p:blipFill>
          <a:blip r:embed="rId2"/>
          <a:stretch>
            <a:fillRect/>
          </a:stretch>
        </p:blipFill>
        <p:spPr>
          <a:xfrm>
            <a:off x="2079000" y="1604520"/>
            <a:ext cx="4984920" cy="3977280"/>
          </a:xfrm>
          <a:prstGeom prst="rect">
            <a:avLst/>
          </a:prstGeom>
          <a:ln>
            <a:noFill/>
          </a:ln>
        </p:spPr>
      </p:pic>
      <p:pic>
        <p:nvPicPr>
          <p:cNvPr id="35" name="Image 34"/>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0" name="Image 69"/>
          <p:cNvPicPr/>
          <p:nvPr/>
        </p:nvPicPr>
        <p:blipFill>
          <a:blip r:embed="rId2"/>
          <a:stretch>
            <a:fillRect/>
          </a:stretch>
        </p:blipFill>
        <p:spPr>
          <a:xfrm>
            <a:off x="2079000" y="1604520"/>
            <a:ext cx="4984920" cy="3977280"/>
          </a:xfrm>
          <a:prstGeom prst="rect">
            <a:avLst/>
          </a:prstGeom>
          <a:ln>
            <a:noFill/>
          </a:ln>
        </p:spPr>
      </p:pic>
      <p:pic>
        <p:nvPicPr>
          <p:cNvPr id="71" name="Image 70"/>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5"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7"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0"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8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86"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9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0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05"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06" name="Image 105"/>
          <p:cNvPicPr/>
          <p:nvPr/>
        </p:nvPicPr>
        <p:blipFill>
          <a:blip r:embed="rId2"/>
          <a:stretch>
            <a:fillRect/>
          </a:stretch>
        </p:blipFill>
        <p:spPr>
          <a:xfrm>
            <a:off x="2079000" y="1604520"/>
            <a:ext cx="4984920" cy="3977280"/>
          </a:xfrm>
          <a:prstGeom prst="rect">
            <a:avLst/>
          </a:prstGeom>
          <a:ln>
            <a:noFill/>
          </a:ln>
        </p:spPr>
      </p:pic>
      <p:pic>
        <p:nvPicPr>
          <p:cNvPr id="107" name="Image 106"/>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1"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3"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16"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1"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22"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4"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2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26"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0"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32"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33"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7"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38"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41"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42" name="Image 141"/>
          <p:cNvPicPr/>
          <p:nvPr/>
        </p:nvPicPr>
        <p:blipFill>
          <a:blip r:embed="rId2"/>
          <a:stretch>
            <a:fillRect/>
          </a:stretch>
        </p:blipFill>
        <p:spPr>
          <a:xfrm>
            <a:off x="2079000" y="1604520"/>
            <a:ext cx="4984920" cy="3977280"/>
          </a:xfrm>
          <a:prstGeom prst="rect">
            <a:avLst/>
          </a:prstGeom>
          <a:ln>
            <a:noFill/>
          </a:ln>
        </p:spPr>
      </p:pic>
      <p:pic>
        <p:nvPicPr>
          <p:cNvPr id="143" name="Image 142"/>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47"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49"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51"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52"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57"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58"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6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2"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6"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8"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69"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7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7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73"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74"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76"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77"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78" name="Image 177"/>
          <p:cNvPicPr/>
          <p:nvPr/>
        </p:nvPicPr>
        <p:blipFill>
          <a:blip r:embed="rId2"/>
          <a:stretch>
            <a:fillRect/>
          </a:stretch>
        </p:blipFill>
        <p:spPr>
          <a:xfrm>
            <a:off x="2079000" y="1604520"/>
            <a:ext cx="4984920" cy="3977280"/>
          </a:xfrm>
          <a:prstGeom prst="rect">
            <a:avLst/>
          </a:prstGeom>
          <a:ln>
            <a:noFill/>
          </a:ln>
        </p:spPr>
      </p:pic>
      <p:pic>
        <p:nvPicPr>
          <p:cNvPr id="179" name="Image 178"/>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a:latin typeface="Arial"/>
              </a:rPr>
              <a:t>Cliquez pour éditer le format du texte-titre</a:t>
            </a:r>
            <a:endParaRP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8880" cy="1144800"/>
          </a:xfrm>
          <a:prstGeom prst="rect">
            <a:avLst/>
          </a:prstGeom>
        </p:spPr>
        <p:txBody>
          <a:bodyPr lIns="0" tIns="0" rIns="0" bIns="0" anchor="ctr" anchorCtr="1"/>
          <a:lstStyle/>
          <a:p>
            <a:r>
              <a:rPr lang="fr-FR">
                <a:latin typeface="Arial"/>
              </a:rPr>
              <a:t>Cliquez pour éditer le format du texte-titre</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8880" cy="1144800"/>
          </a:xfrm>
          <a:prstGeom prst="rect">
            <a:avLst/>
          </a:prstGeom>
        </p:spPr>
        <p:txBody>
          <a:bodyPr lIns="0" tIns="0" rIns="0" bIns="0" anchor="ctr" anchorCtr="1"/>
          <a:lstStyle/>
          <a:p>
            <a:r>
              <a:rPr lang="fr-FR">
                <a:latin typeface="Arial"/>
              </a:rPr>
              <a:t>Cliquez pour éditer le format du texte-titre</a:t>
            </a:r>
            <a:endParaRPr/>
          </a:p>
        </p:txBody>
      </p:sp>
      <p:sp>
        <p:nvSpPr>
          <p:cNvPr id="73" name="PlaceHolder 2"/>
          <p:cNvSpPr>
            <a:spLocks noGrp="1"/>
          </p:cNvSpPr>
          <p:nvPr>
            <p:ph type="body"/>
          </p:nvPr>
        </p:nvSpPr>
        <p:spPr>
          <a:xfrm>
            <a:off x="457200" y="1604520"/>
            <a:ext cx="8228880" cy="3976920"/>
          </a:xfrm>
          <a:prstGeom prst="rect">
            <a:avLst/>
          </a:prstGeom>
        </p:spPr>
        <p:txBody>
          <a:bodyPr lIns="0" tIns="0" rIns="0" bIns="0"/>
          <a:lstStyle/>
          <a:p>
            <a:pPr>
              <a:buSzPct val="45000"/>
              <a:buFont typeface="StarSymbol"/>
              <a:buChar char=""/>
            </a:pPr>
            <a:r>
              <a:rPr lang="fr-FR">
                <a:latin typeface="Arial"/>
              </a:rPr>
              <a:t>Cliquez pour éditer le format du plan de texte</a:t>
            </a:r>
            <a:endParaRPr/>
          </a:p>
          <a:p>
            <a:pPr lvl="1">
              <a:buSzPct val="75000"/>
              <a:buFont typeface="StarSymbol"/>
              <a:buChar char=""/>
            </a:pPr>
            <a:r>
              <a:rPr lang="fr-FR">
                <a:latin typeface="Arial"/>
              </a:rPr>
              <a:t>Second niveau de plan</a:t>
            </a:r>
            <a:endParaRPr/>
          </a:p>
          <a:p>
            <a:pPr lvl="2">
              <a:buSzPct val="45000"/>
              <a:buFont typeface="StarSymbol"/>
              <a:buChar char=""/>
            </a:pPr>
            <a:r>
              <a:rPr lang="fr-FR">
                <a:latin typeface="Arial"/>
              </a:rPr>
              <a:t>Troisième niveau de plan</a:t>
            </a:r>
            <a:endParaRPr/>
          </a:p>
          <a:p>
            <a:pPr lvl="3">
              <a:buSzPct val="75000"/>
              <a:buFont typeface="StarSymbol"/>
              <a:buChar char=""/>
            </a:pPr>
            <a:r>
              <a:rPr lang="fr-FR">
                <a:latin typeface="Arial"/>
              </a:rPr>
              <a:t>Quatrième niveau de plan</a:t>
            </a:r>
            <a:endParaRPr/>
          </a:p>
          <a:p>
            <a:pPr lvl="4">
              <a:buSzPct val="45000"/>
              <a:buFont typeface="StarSymbol"/>
              <a:buChar char=""/>
            </a:pPr>
            <a:r>
              <a:rPr lang="fr-FR">
                <a:latin typeface="Arial"/>
              </a:rPr>
              <a:t>Cinquième niveau de plan</a:t>
            </a:r>
            <a:endParaRPr/>
          </a:p>
          <a:p>
            <a:pPr lvl="5">
              <a:buSzPct val="45000"/>
              <a:buFont typeface="StarSymbol"/>
              <a:buChar char=""/>
            </a:pPr>
            <a:r>
              <a:rPr lang="fr-FR">
                <a:latin typeface="Arial"/>
              </a:rPr>
              <a:t>Sixième niveau de plan</a:t>
            </a:r>
            <a:endParaRPr/>
          </a:p>
          <a:p>
            <a:pPr lvl="6">
              <a:buSzPct val="45000"/>
              <a:buFont typeface="StarSymbol"/>
              <a:buChar char=""/>
            </a:pPr>
            <a:r>
              <a:rPr lang="fr-FR">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8880" cy="1144800"/>
          </a:xfrm>
          <a:prstGeom prst="rect">
            <a:avLst/>
          </a:prstGeom>
        </p:spPr>
        <p:txBody>
          <a:bodyPr lIns="0" tIns="0" rIns="0" bIns="0" anchor="ctr"/>
          <a:lstStyle/>
          <a:p>
            <a:r>
              <a:rPr lang="fr-FR">
                <a:latin typeface="Arial"/>
              </a:rPr>
              <a:t>Cliquez pour éditer le format du texte-titre</a:t>
            </a:r>
            <a:endParaRPr/>
          </a:p>
        </p:txBody>
      </p:sp>
      <p:sp>
        <p:nvSpPr>
          <p:cNvPr id="109"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a:latin typeface="Arial"/>
              </a:rPr>
              <a:t>Cliquez pour éditer le format du texte-titre</a:t>
            </a:r>
            <a:endParaRPr/>
          </a:p>
        </p:txBody>
      </p:sp>
      <p:sp>
        <p:nvSpPr>
          <p:cNvPr id="145"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 name="CustomShape 1"/>
          <p:cNvSpPr/>
          <p:nvPr/>
        </p:nvSpPr>
        <p:spPr>
          <a:xfrm>
            <a:off x="1192320" y="2205720"/>
            <a:ext cx="2971080" cy="3100320"/>
          </a:xfrm>
          <a:prstGeom prst="rect">
            <a:avLst/>
          </a:prstGeom>
          <a:noFill/>
          <a:ln>
            <a:noFill/>
          </a:ln>
        </p:spPr>
        <p:txBody>
          <a:bodyPr lIns="90000" tIns="45000" rIns="90000" bIns="45000" anchor="ctr" anchorCtr="1"/>
          <a:lstStyle/>
          <a:p>
            <a:r>
              <a:rPr lang="fr-FR" sz="4000" b="1">
                <a:solidFill>
                  <a:srgbClr val="000000"/>
                </a:solidFill>
                <a:latin typeface="Calibri"/>
                <a:ea typeface="Microsoft YaHei"/>
              </a:rPr>
              <a:t>Réforme des retraites</a:t>
            </a:r>
            <a:endParaRPr/>
          </a:p>
          <a:p>
            <a:pPr algn="ctr">
              <a:lnSpc>
                <a:spcPct val="100000"/>
              </a:lnSpc>
            </a:pPr>
            <a:r>
              <a:rPr lang="fr-FR" sz="4000" b="1">
                <a:solidFill>
                  <a:srgbClr val="000000"/>
                </a:solidFill>
                <a:latin typeface="Calibri"/>
                <a:ea typeface="Microsoft YaHei"/>
              </a:rPr>
              <a:t>2018-2019</a:t>
            </a:r>
            <a:endParaRPr/>
          </a:p>
        </p:txBody>
      </p:sp>
      <p:sp>
        <p:nvSpPr>
          <p:cNvPr id="186" name="CustomShape 2"/>
          <p:cNvSpPr/>
          <p:nvPr/>
        </p:nvSpPr>
        <p:spPr>
          <a:xfrm>
            <a:off x="0" y="-184680"/>
            <a:ext cx="183960" cy="368640"/>
          </a:xfrm>
          <a:prstGeom prst="rect">
            <a:avLst/>
          </a:prstGeom>
          <a:noFill/>
          <a:ln>
            <a:noFill/>
          </a:ln>
        </p:spPr>
      </p:sp>
      <p:pic>
        <p:nvPicPr>
          <p:cNvPr id="187" name="Picture 7"/>
          <p:cNvPicPr/>
          <p:nvPr/>
        </p:nvPicPr>
        <p:blipFill>
          <a:blip r:embed="rId3"/>
          <a:stretch>
            <a:fillRect/>
          </a:stretch>
        </p:blipFill>
        <p:spPr>
          <a:xfrm>
            <a:off x="1109160" y="207000"/>
            <a:ext cx="478080" cy="879480"/>
          </a:xfrm>
          <a:prstGeom prst="rect">
            <a:avLst/>
          </a:prstGeom>
          <a:ln w="12600">
            <a:noFill/>
          </a:ln>
        </p:spPr>
      </p:pic>
      <p:sp>
        <p:nvSpPr>
          <p:cNvPr id="188" name="CustomShape 3"/>
          <p:cNvSpPr/>
          <p:nvPr/>
        </p:nvSpPr>
        <p:spPr>
          <a:xfrm>
            <a:off x="3029040" y="6356520"/>
            <a:ext cx="308520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189" name="CustomShape 4"/>
          <p:cNvSpPr/>
          <p:nvPr/>
        </p:nvSpPr>
        <p:spPr>
          <a:xfrm>
            <a:off x="6458040" y="6356520"/>
            <a:ext cx="2056680" cy="364320"/>
          </a:xfrm>
          <a:prstGeom prst="rect">
            <a:avLst/>
          </a:prstGeom>
          <a:noFill/>
          <a:ln>
            <a:noFill/>
          </a:ln>
        </p:spPr>
      </p:sp>
      <p:sp>
        <p:nvSpPr>
          <p:cNvPr id="190" name="CustomShape 5"/>
          <p:cNvSpPr/>
          <p:nvPr/>
        </p:nvSpPr>
        <p:spPr>
          <a:xfrm>
            <a:off x="1946160" y="817560"/>
            <a:ext cx="6486480" cy="557640"/>
          </a:xfrm>
          <a:prstGeom prst="rect">
            <a:avLst/>
          </a:prstGeom>
          <a:noFill/>
          <a:ln>
            <a:noFill/>
          </a:ln>
        </p:spPr>
        <p:txBody>
          <a:bodyPr lIns="90000" tIns="45000" rIns="90000" bIns="45000"/>
          <a:lstStyle/>
          <a:p>
            <a:pPr>
              <a:lnSpc>
                <a:spcPct val="100000"/>
              </a:lnSpc>
            </a:pPr>
            <a:r>
              <a:rPr lang="fr-FR" sz="1600" b="1">
                <a:solidFill>
                  <a:srgbClr val="0070C0"/>
                </a:solidFill>
                <a:latin typeface="Arial"/>
                <a:ea typeface="Times New Roman"/>
              </a:rPr>
              <a:t>Espace revendicatif  -  Pole Travail / Santé / Protection sociale  -  Activité retraite</a:t>
            </a:r>
            <a:endParaRPr/>
          </a:p>
        </p:txBody>
      </p:sp>
      <p:pic>
        <p:nvPicPr>
          <p:cNvPr id="191" name="Picture 11"/>
          <p:cNvPicPr/>
          <p:nvPr/>
        </p:nvPicPr>
        <p:blipFill>
          <a:blip r:embed="rId4"/>
          <a:stretch>
            <a:fillRect/>
          </a:stretch>
        </p:blipFill>
        <p:spPr>
          <a:xfrm>
            <a:off x="4880880" y="2273400"/>
            <a:ext cx="2859840" cy="2964960"/>
          </a:xfrm>
          <a:prstGeom prst="rect">
            <a:avLst/>
          </a:prstGeom>
          <a:ln w="57240">
            <a:solidFill>
              <a:srgbClr val="3333FF"/>
            </a:solidFill>
            <a:miter/>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 name="CustomShape 1"/>
          <p:cNvSpPr/>
          <p:nvPr/>
        </p:nvSpPr>
        <p:spPr>
          <a:xfrm>
            <a:off x="457200" y="274680"/>
            <a:ext cx="8228880" cy="516600"/>
          </a:xfrm>
          <a:prstGeom prst="rect">
            <a:avLst/>
          </a:prstGeom>
          <a:noFill/>
          <a:ln>
            <a:noFill/>
          </a:ln>
        </p:spPr>
        <p:txBody>
          <a:bodyPr lIns="90000" tIns="45000" rIns="90000" bIns="45000" anchor="ctr" anchorCtr="1"/>
          <a:lstStyle/>
          <a:p>
            <a:pPr algn="ctr">
              <a:lnSpc>
                <a:spcPct val="100000"/>
              </a:lnSpc>
            </a:pPr>
            <a:r>
              <a:rPr lang="fr-FR" sz="3200" b="1">
                <a:solidFill>
                  <a:srgbClr val="000000"/>
                </a:solidFill>
                <a:latin typeface="Calibri"/>
                <a:ea typeface="Microsoft YaHei"/>
              </a:rPr>
              <a:t>La baisse programmée : revaloriser sur l'inflation et pas le salaire annuel moyen</a:t>
            </a:r>
            <a:endParaRPr/>
          </a:p>
        </p:txBody>
      </p:sp>
      <p:sp>
        <p:nvSpPr>
          <p:cNvPr id="217" name="CustomShape 2"/>
          <p:cNvSpPr/>
          <p:nvPr/>
        </p:nvSpPr>
        <p:spPr>
          <a:xfrm>
            <a:off x="576000" y="1728000"/>
            <a:ext cx="8228520" cy="3976560"/>
          </a:xfrm>
          <a:prstGeom prst="rect">
            <a:avLst/>
          </a:prstGeom>
          <a:noFill/>
          <a:ln>
            <a:noFill/>
          </a:ln>
        </p:spPr>
      </p:sp>
      <p:pic>
        <p:nvPicPr>
          <p:cNvPr id="218" name="Image 3"/>
          <p:cNvPicPr/>
          <p:nvPr/>
        </p:nvPicPr>
        <p:blipFill>
          <a:blip r:embed="rId3"/>
          <a:stretch>
            <a:fillRect/>
          </a:stretch>
        </p:blipFill>
        <p:spPr>
          <a:xfrm>
            <a:off x="720" y="1771200"/>
            <a:ext cx="9142920" cy="427644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 name="CustomShape 1"/>
          <p:cNvSpPr/>
          <p:nvPr/>
        </p:nvSpPr>
        <p:spPr>
          <a:xfrm>
            <a:off x="457200" y="274680"/>
            <a:ext cx="8228880" cy="732600"/>
          </a:xfrm>
          <a:prstGeom prst="rect">
            <a:avLst/>
          </a:prstGeom>
          <a:noFill/>
          <a:ln>
            <a:noFill/>
          </a:ln>
        </p:spPr>
        <p:txBody>
          <a:bodyPr lIns="90000" tIns="45000" rIns="90000" bIns="45000" anchor="ctr" anchorCtr="1"/>
          <a:lstStyle/>
          <a:p>
            <a:pPr algn="ctr">
              <a:lnSpc>
                <a:spcPct val="100000"/>
              </a:lnSpc>
            </a:pPr>
            <a:r>
              <a:rPr lang="fr-FR" sz="3200" b="1">
                <a:solidFill>
                  <a:srgbClr val="000000"/>
                </a:solidFill>
                <a:latin typeface="Calibri"/>
                <a:ea typeface="Microsoft YaHei"/>
              </a:rPr>
              <a:t>La baisse programmée : part du PIB</a:t>
            </a:r>
            <a:endParaRPr/>
          </a:p>
        </p:txBody>
      </p:sp>
      <p:sp>
        <p:nvSpPr>
          <p:cNvPr id="220" name="CustomShape 2"/>
          <p:cNvSpPr/>
          <p:nvPr/>
        </p:nvSpPr>
        <p:spPr>
          <a:xfrm>
            <a:off x="457200" y="1604520"/>
            <a:ext cx="8228520" cy="3976560"/>
          </a:xfrm>
          <a:prstGeom prst="rect">
            <a:avLst/>
          </a:prstGeom>
          <a:noFill/>
          <a:ln>
            <a:noFill/>
          </a:ln>
        </p:spPr>
        <p:txBody>
          <a:bodyPr lIns="0" tIns="0" rIns="0" bIns="0"/>
          <a:lstStyle/>
          <a:p>
            <a:pPr>
              <a:lnSpc>
                <a:spcPct val="100000"/>
              </a:lnSpc>
            </a:pPr>
            <a:endParaRPr/>
          </a:p>
          <a:p>
            <a:pPr>
              <a:lnSpc>
                <a:spcPct val="100000"/>
              </a:lnSpc>
            </a:pPr>
            <a:endParaRPr/>
          </a:p>
        </p:txBody>
      </p:sp>
      <p:pic>
        <p:nvPicPr>
          <p:cNvPr id="221" name="Image 3"/>
          <p:cNvPicPr/>
          <p:nvPr/>
        </p:nvPicPr>
        <p:blipFill>
          <a:blip r:embed="rId3"/>
          <a:stretch>
            <a:fillRect/>
          </a:stretch>
        </p:blipFill>
        <p:spPr>
          <a:xfrm>
            <a:off x="0" y="1224000"/>
            <a:ext cx="8999280" cy="547128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 name="CustomShape 1"/>
          <p:cNvSpPr/>
          <p:nvPr/>
        </p:nvSpPr>
        <p:spPr>
          <a:xfrm>
            <a:off x="457200" y="274680"/>
            <a:ext cx="8228880" cy="588600"/>
          </a:xfrm>
          <a:prstGeom prst="rect">
            <a:avLst/>
          </a:prstGeom>
          <a:noFill/>
          <a:ln>
            <a:noFill/>
          </a:ln>
        </p:spPr>
        <p:txBody>
          <a:bodyPr lIns="90000" tIns="45000" rIns="90000" bIns="45000" anchor="ctr" anchorCtr="1"/>
          <a:lstStyle/>
          <a:p>
            <a:pPr algn="ctr">
              <a:lnSpc>
                <a:spcPct val="100000"/>
              </a:lnSpc>
            </a:pPr>
            <a:r>
              <a:rPr lang="fr-FR" sz="3200" b="1">
                <a:solidFill>
                  <a:srgbClr val="000000"/>
                </a:solidFill>
                <a:latin typeface="Calibri"/>
                <a:ea typeface="Microsoft YaHei"/>
              </a:rPr>
              <a:t>La baisse programmée : taux de remplacement</a:t>
            </a:r>
            <a:endParaRPr/>
          </a:p>
          <a:p>
            <a:pPr algn="ctr">
              <a:lnSpc>
                <a:spcPct val="100000"/>
              </a:lnSpc>
            </a:pPr>
            <a:r>
              <a:rPr lang="fr-FR" sz="3200" b="1">
                <a:solidFill>
                  <a:srgbClr val="000000"/>
                </a:solidFill>
                <a:latin typeface="Calibri"/>
                <a:ea typeface="Microsoft YaHei"/>
              </a:rPr>
              <a:t>Non-cadre privé carrière complète</a:t>
            </a:r>
            <a:endParaRPr/>
          </a:p>
        </p:txBody>
      </p:sp>
      <p:pic>
        <p:nvPicPr>
          <p:cNvPr id="223" name="Image 2"/>
          <p:cNvPicPr/>
          <p:nvPr/>
        </p:nvPicPr>
        <p:blipFill>
          <a:blip r:embed="rId3"/>
          <a:stretch>
            <a:fillRect/>
          </a:stretch>
        </p:blipFill>
        <p:spPr>
          <a:xfrm>
            <a:off x="72000" y="1728000"/>
            <a:ext cx="8998920" cy="512928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 name="CustomShape 1"/>
          <p:cNvSpPr/>
          <p:nvPr/>
        </p:nvSpPr>
        <p:spPr>
          <a:xfrm>
            <a:off x="457200" y="274680"/>
            <a:ext cx="8228880" cy="516600"/>
          </a:xfrm>
          <a:prstGeom prst="rect">
            <a:avLst/>
          </a:prstGeom>
          <a:noFill/>
          <a:ln>
            <a:noFill/>
          </a:ln>
        </p:spPr>
        <p:txBody>
          <a:bodyPr lIns="90000" tIns="45000" rIns="90000" bIns="45000" anchor="ctr" anchorCtr="1"/>
          <a:lstStyle/>
          <a:p>
            <a:pPr algn="ctr">
              <a:lnSpc>
                <a:spcPct val="100000"/>
              </a:lnSpc>
            </a:pPr>
            <a:r>
              <a:rPr lang="fr-FR" sz="3200" b="1">
                <a:solidFill>
                  <a:srgbClr val="000000"/>
                </a:solidFill>
                <a:latin typeface="Calibri"/>
                <a:ea typeface="Microsoft YaHei"/>
              </a:rPr>
              <a:t>La baisse programmée : taux de remplacement</a:t>
            </a:r>
            <a:endParaRPr/>
          </a:p>
          <a:p>
            <a:pPr algn="ctr">
              <a:lnSpc>
                <a:spcPct val="100000"/>
              </a:lnSpc>
            </a:pPr>
            <a:r>
              <a:rPr lang="fr-FR" sz="3200" b="1">
                <a:solidFill>
                  <a:srgbClr val="000000"/>
                </a:solidFill>
                <a:latin typeface="Calibri"/>
                <a:ea typeface="Microsoft YaHei"/>
              </a:rPr>
              <a:t>Carrière au SMIC du privé</a:t>
            </a:r>
            <a:endParaRPr/>
          </a:p>
        </p:txBody>
      </p:sp>
      <p:sp>
        <p:nvSpPr>
          <p:cNvPr id="225" name="CustomShape 2"/>
          <p:cNvSpPr/>
          <p:nvPr/>
        </p:nvSpPr>
        <p:spPr>
          <a:xfrm>
            <a:off x="457200" y="1604520"/>
            <a:ext cx="8228520" cy="3976560"/>
          </a:xfrm>
          <a:prstGeom prst="rect">
            <a:avLst/>
          </a:prstGeom>
          <a:noFill/>
          <a:ln>
            <a:noFill/>
          </a:ln>
        </p:spPr>
        <p:txBody>
          <a:bodyPr lIns="0" tIns="0" rIns="0" bIns="0"/>
          <a:lstStyle/>
          <a:p>
            <a:pPr>
              <a:lnSpc>
                <a:spcPct val="100000"/>
              </a:lnSpc>
            </a:pPr>
            <a:endParaRPr/>
          </a:p>
          <a:p>
            <a:pPr>
              <a:lnSpc>
                <a:spcPct val="100000"/>
              </a:lnSpc>
            </a:pPr>
            <a:endParaRPr/>
          </a:p>
          <a:p>
            <a:pPr>
              <a:lnSpc>
                <a:spcPct val="100000"/>
              </a:lnSpc>
            </a:pPr>
            <a:endParaRPr/>
          </a:p>
        </p:txBody>
      </p:sp>
      <p:pic>
        <p:nvPicPr>
          <p:cNvPr id="226" name="Image 3"/>
          <p:cNvPicPr/>
          <p:nvPr/>
        </p:nvPicPr>
        <p:blipFill>
          <a:blip r:embed="rId3"/>
          <a:stretch>
            <a:fillRect/>
          </a:stretch>
        </p:blipFill>
        <p:spPr>
          <a:xfrm>
            <a:off x="216000" y="1512000"/>
            <a:ext cx="8639280" cy="521244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 name="CustomShape 1"/>
          <p:cNvSpPr/>
          <p:nvPr/>
        </p:nvSpPr>
        <p:spPr>
          <a:xfrm>
            <a:off x="457200" y="274680"/>
            <a:ext cx="8228880" cy="732600"/>
          </a:xfrm>
          <a:prstGeom prst="rect">
            <a:avLst/>
          </a:prstGeom>
          <a:noFill/>
          <a:ln>
            <a:noFill/>
          </a:ln>
        </p:spPr>
        <p:txBody>
          <a:bodyPr lIns="90000" tIns="45000" rIns="90000" bIns="45000" anchor="ctr" anchorCtr="1"/>
          <a:lstStyle/>
          <a:p>
            <a:pPr algn="ctr">
              <a:lnSpc>
                <a:spcPct val="100000"/>
              </a:lnSpc>
            </a:pPr>
            <a:r>
              <a:rPr lang="fr-FR" sz="3200" b="1">
                <a:solidFill>
                  <a:srgbClr val="000000"/>
                </a:solidFill>
                <a:latin typeface="Calibri"/>
                <a:ea typeface="Microsoft YaHei"/>
              </a:rPr>
              <a:t>La baisse programmée : taux de remplacement</a:t>
            </a:r>
            <a:endParaRPr/>
          </a:p>
          <a:p>
            <a:pPr algn="ctr">
              <a:lnSpc>
                <a:spcPct val="100000"/>
              </a:lnSpc>
            </a:pPr>
            <a:r>
              <a:rPr lang="fr-FR" sz="3200" b="1">
                <a:solidFill>
                  <a:srgbClr val="000000"/>
                </a:solidFill>
                <a:latin typeface="Calibri"/>
                <a:ea typeface="Microsoft YaHei"/>
              </a:rPr>
              <a:t>Non cadre du privé : salaire de toute la carrière</a:t>
            </a:r>
            <a:endParaRPr/>
          </a:p>
        </p:txBody>
      </p:sp>
      <p:pic>
        <p:nvPicPr>
          <p:cNvPr id="228" name="Image 2"/>
          <p:cNvPicPr/>
          <p:nvPr/>
        </p:nvPicPr>
        <p:blipFill>
          <a:blip r:embed="rId3"/>
          <a:stretch>
            <a:fillRect/>
          </a:stretch>
        </p:blipFill>
        <p:spPr>
          <a:xfrm>
            <a:off x="144000" y="1656000"/>
            <a:ext cx="8711280" cy="503928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400" b="1">
                <a:solidFill>
                  <a:srgbClr val="000000"/>
                </a:solidFill>
                <a:latin typeface="Calibri"/>
                <a:ea typeface="Microsoft YaHei"/>
              </a:rPr>
              <a:t>Une réforme supplémentaire ?</a:t>
            </a:r>
            <a:endParaRPr/>
          </a:p>
        </p:txBody>
      </p:sp>
      <p:sp>
        <p:nvSpPr>
          <p:cNvPr id="230" name="CustomShape 2"/>
          <p:cNvSpPr/>
          <p:nvPr/>
        </p:nvSpPr>
        <p:spPr>
          <a:xfrm>
            <a:off x="3124080" y="6356520"/>
            <a:ext cx="289476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231" name="CustomShape 3"/>
          <p:cNvSpPr/>
          <p:nvPr/>
        </p:nvSpPr>
        <p:spPr>
          <a:xfrm>
            <a:off x="6553080" y="6356520"/>
            <a:ext cx="2133000" cy="364320"/>
          </a:xfrm>
          <a:prstGeom prst="rect">
            <a:avLst/>
          </a:prstGeom>
          <a:noFill/>
          <a:ln>
            <a:noFill/>
          </a:ln>
        </p:spPr>
      </p:sp>
      <p:sp>
        <p:nvSpPr>
          <p:cNvPr id="232" name="CustomShape 4"/>
          <p:cNvSpPr/>
          <p:nvPr/>
        </p:nvSpPr>
        <p:spPr>
          <a:xfrm>
            <a:off x="457200" y="1616400"/>
            <a:ext cx="8228520" cy="3952800"/>
          </a:xfrm>
          <a:prstGeom prst="rect">
            <a:avLst/>
          </a:prstGeom>
          <a:noFill/>
          <a:ln>
            <a:noFill/>
          </a:ln>
        </p:spPr>
        <p:txBody>
          <a:bodyPr lIns="0" tIns="0" rIns="0" bIns="0" anchor="ctr"/>
          <a:lstStyle/>
          <a:p>
            <a:pPr>
              <a:lnSpc>
                <a:spcPct val="100000"/>
              </a:lnSpc>
            </a:pPr>
            <a:r>
              <a:rPr lang="fr-FR" sz="2800">
                <a:solidFill>
                  <a:srgbClr val="000000"/>
                </a:solidFill>
                <a:latin typeface="Calibri"/>
                <a:ea typeface="Microsoft YaHei"/>
              </a:rPr>
              <a:t>La caractéristique et la nouveauté du projet Macron :</a:t>
            </a:r>
            <a:endParaRPr/>
          </a:p>
          <a:p>
            <a:pPr>
              <a:lnSpc>
                <a:spcPct val="100000"/>
              </a:lnSpc>
            </a:pPr>
            <a:endParaRPr/>
          </a:p>
          <a:p>
            <a:pPr>
              <a:lnSpc>
                <a:spcPct val="100000"/>
              </a:lnSpc>
            </a:pPr>
            <a:r>
              <a:rPr lang="fr-FR" sz="2800">
                <a:solidFill>
                  <a:srgbClr val="000000"/>
                </a:solidFill>
                <a:latin typeface="Calibri"/>
                <a:ea typeface="Microsoft YaHei"/>
              </a:rPr>
              <a:t>	</a:t>
            </a:r>
            <a:r>
              <a:rPr lang="fr-FR" sz="2800" b="1">
                <a:solidFill>
                  <a:srgbClr val="1225AE"/>
                </a:solidFill>
                <a:latin typeface="Arial"/>
                <a:ea typeface="Microsoft YaHei"/>
              </a:rPr>
              <a:t>► </a:t>
            </a:r>
            <a:r>
              <a:rPr lang="fr-FR" sz="2800" b="1">
                <a:solidFill>
                  <a:srgbClr val="1225AE"/>
                </a:solidFill>
                <a:latin typeface="Calibri"/>
                <a:ea typeface="Microsoft YaHei"/>
              </a:rPr>
              <a:t>une réforme </a:t>
            </a:r>
            <a:r>
              <a:rPr lang="fr-FR" sz="2800" b="1" i="1">
                <a:solidFill>
                  <a:srgbClr val="1225AE"/>
                </a:solidFill>
                <a:latin typeface="Calibri"/>
                <a:ea typeface="Microsoft YaHei"/>
              </a:rPr>
              <a:t>systémique</a:t>
            </a:r>
            <a:r>
              <a:rPr lang="fr-FR" sz="2800" b="1">
                <a:solidFill>
                  <a:srgbClr val="1225AE"/>
                </a:solidFill>
                <a:latin typeface="Calibri"/>
                <a:ea typeface="Microsoft YaHei"/>
              </a:rPr>
              <a:t> et non plus </a:t>
            </a:r>
            <a:r>
              <a:rPr lang="fr-FR" sz="2800" b="1" i="1">
                <a:solidFill>
                  <a:srgbClr val="1225AE"/>
                </a:solidFill>
                <a:latin typeface="Calibri"/>
                <a:ea typeface="Microsoft YaHei"/>
              </a:rPr>
              <a:t>paramétrique</a:t>
            </a:r>
            <a:endParaRPr/>
          </a:p>
          <a:p>
            <a:pPr>
              <a:lnSpc>
                <a:spcPct val="100000"/>
              </a:lnSpc>
            </a:pPr>
            <a:r>
              <a:rPr lang="fr-FR" sz="2800" b="1">
                <a:solidFill>
                  <a:srgbClr val="1225AE"/>
                </a:solidFill>
                <a:latin typeface="Arial"/>
                <a:ea typeface="Microsoft YaHei"/>
              </a:rPr>
              <a:t>	► </a:t>
            </a:r>
            <a:r>
              <a:rPr lang="fr-FR" sz="2800" b="1">
                <a:solidFill>
                  <a:srgbClr val="1225AE"/>
                </a:solidFill>
                <a:latin typeface="Calibri"/>
                <a:ea typeface="Microsoft YaHei"/>
              </a:rPr>
              <a:t>un </a:t>
            </a:r>
            <a:r>
              <a:rPr lang="fr-FR" sz="2800" b="1" i="1">
                <a:solidFill>
                  <a:srgbClr val="1225AE"/>
                </a:solidFill>
                <a:latin typeface="Calibri"/>
                <a:ea typeface="Microsoft YaHei"/>
              </a:rPr>
              <a:t>système unique</a:t>
            </a:r>
            <a:r>
              <a:rPr lang="fr-FR" sz="2800" b="1">
                <a:solidFill>
                  <a:srgbClr val="1225AE"/>
                </a:solidFill>
                <a:latin typeface="Calibri"/>
                <a:ea typeface="Microsoft YaHei"/>
              </a:rPr>
              <a:t>  </a:t>
            </a:r>
            <a:r>
              <a:rPr lang="fr-FR" sz="2800" b="1" i="1">
                <a:solidFill>
                  <a:srgbClr val="1225AE"/>
                </a:solidFill>
                <a:latin typeface="Calibri"/>
                <a:ea typeface="Microsoft YaHei"/>
              </a:rPr>
              <a:t>avec ou sans régime unique</a:t>
            </a:r>
            <a:endParaRPr/>
          </a:p>
          <a:p>
            <a:pPr>
              <a:lnSpc>
                <a:spcPct val="100000"/>
              </a:lnSpc>
            </a:pPr>
            <a:r>
              <a:rPr lang="fr-FR" sz="2800" b="1">
                <a:solidFill>
                  <a:srgbClr val="1225AE"/>
                </a:solidFill>
                <a:latin typeface="Calibri"/>
                <a:ea typeface="Microsoft YaHei"/>
              </a:rPr>
              <a:t>	</a:t>
            </a:r>
            <a:r>
              <a:rPr lang="fr-FR" sz="2800" b="1">
                <a:solidFill>
                  <a:srgbClr val="1225AE"/>
                </a:solidFill>
                <a:latin typeface="Arial"/>
                <a:ea typeface="Microsoft YaHei"/>
              </a:rPr>
              <a:t>► </a:t>
            </a:r>
            <a:r>
              <a:rPr lang="fr-FR" sz="2800" b="1">
                <a:solidFill>
                  <a:srgbClr val="1225AE"/>
                </a:solidFill>
                <a:latin typeface="Calibri"/>
                <a:ea typeface="Microsoft YaHei"/>
              </a:rPr>
              <a:t>en </a:t>
            </a:r>
            <a:r>
              <a:rPr lang="fr-FR" sz="2800" b="1" i="1">
                <a:solidFill>
                  <a:srgbClr val="1225AE"/>
                </a:solidFill>
                <a:latin typeface="Calibri"/>
                <a:ea typeface="Microsoft YaHei"/>
              </a:rPr>
              <a:t>points</a:t>
            </a:r>
            <a:r>
              <a:rPr lang="fr-FR" sz="2800" b="1">
                <a:solidFill>
                  <a:srgbClr val="1225AE"/>
                </a:solidFill>
                <a:latin typeface="Calibri"/>
                <a:ea typeface="Microsoft YaHei"/>
              </a:rPr>
              <a:t> </a:t>
            </a:r>
            <a:r>
              <a:rPr lang="fr-FR" sz="2800">
                <a:solidFill>
                  <a:srgbClr val="1225AE"/>
                </a:solidFill>
                <a:latin typeface="Arial"/>
                <a:ea typeface="Microsoft YaHei"/>
              </a:rPr>
              <a:t>(ou en </a:t>
            </a:r>
            <a:r>
              <a:rPr lang="fr-FR" sz="2800" i="1">
                <a:solidFill>
                  <a:srgbClr val="1225AE"/>
                </a:solidFill>
                <a:latin typeface="Arial"/>
                <a:ea typeface="Microsoft YaHei"/>
              </a:rPr>
              <a:t>comptes notionnels</a:t>
            </a:r>
            <a:r>
              <a:rPr lang="fr-FR" sz="2800">
                <a:solidFill>
                  <a:srgbClr val="1225AE"/>
                </a:solidFill>
                <a:latin typeface="Arial"/>
                <a:ea typeface="Microsoft YaHei"/>
              </a:rPr>
              <a:t>) et non plus majoritairement en annuités.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FF0000"/>
                </a:solidFill>
                <a:latin typeface="Calibri"/>
                <a:ea typeface="Microsoft YaHei"/>
              </a:rPr>
              <a:t>Le cadrage</a:t>
            </a:r>
            <a:r>
              <a:rPr lang="fr-FR" sz="4000" b="1">
                <a:solidFill>
                  <a:srgbClr val="C00000"/>
                </a:solidFill>
                <a:latin typeface="Calibri"/>
                <a:ea typeface="Microsoft YaHei"/>
              </a:rPr>
              <a:t> </a:t>
            </a:r>
            <a:r>
              <a:rPr lang="fr-FR" sz="4000" b="1">
                <a:solidFill>
                  <a:srgbClr val="FF0000"/>
                </a:solidFill>
                <a:latin typeface="Calibri"/>
                <a:ea typeface="Microsoft YaHei"/>
              </a:rPr>
              <a:t>du projet gouvernemental</a:t>
            </a:r>
            <a:endParaRPr/>
          </a:p>
        </p:txBody>
      </p:sp>
      <p:sp>
        <p:nvSpPr>
          <p:cNvPr id="234" name="CustomShape 2"/>
          <p:cNvSpPr/>
          <p:nvPr/>
        </p:nvSpPr>
        <p:spPr>
          <a:xfrm>
            <a:off x="3124080" y="6356520"/>
            <a:ext cx="289476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235" name="CustomShape 3"/>
          <p:cNvSpPr/>
          <p:nvPr/>
        </p:nvSpPr>
        <p:spPr>
          <a:xfrm>
            <a:off x="6553080" y="6356520"/>
            <a:ext cx="2133000" cy="364320"/>
          </a:xfrm>
          <a:prstGeom prst="rect">
            <a:avLst/>
          </a:prstGeom>
          <a:noFill/>
          <a:ln>
            <a:noFill/>
          </a:ln>
        </p:spPr>
      </p:sp>
      <p:sp>
        <p:nvSpPr>
          <p:cNvPr id="236" name="CustomShape 4"/>
          <p:cNvSpPr/>
          <p:nvPr/>
        </p:nvSpPr>
        <p:spPr>
          <a:xfrm>
            <a:off x="457200" y="1616400"/>
            <a:ext cx="8228520" cy="3952800"/>
          </a:xfrm>
          <a:prstGeom prst="rect">
            <a:avLst/>
          </a:prstGeom>
          <a:noFill/>
          <a:ln>
            <a:noFill/>
          </a:ln>
        </p:spPr>
        <p:txBody>
          <a:bodyPr lIns="0" tIns="0" rIns="0" bIns="0" anchor="ctr"/>
          <a:lstStyle/>
          <a:p>
            <a:pPr>
              <a:lnSpc>
                <a:spcPct val="90000"/>
              </a:lnSpc>
            </a:pPr>
            <a:r>
              <a:rPr lang="fr-FR" sz="3000" b="1" i="1">
                <a:solidFill>
                  <a:srgbClr val="000000"/>
                </a:solidFill>
                <a:latin typeface="Calibri"/>
                <a:ea typeface="Microsoft YaHei"/>
              </a:rPr>
              <a:t>Trois caractéristiques essentielles</a:t>
            </a:r>
            <a:r>
              <a:rPr lang="fr-FR" sz="3000" i="1">
                <a:solidFill>
                  <a:srgbClr val="000000"/>
                </a:solidFill>
                <a:latin typeface="Calibri"/>
                <a:ea typeface="Microsoft YaHei"/>
              </a:rPr>
              <a:t> :</a:t>
            </a:r>
            <a:endParaRPr/>
          </a:p>
          <a:p>
            <a:pPr>
              <a:lnSpc>
                <a:spcPct val="90000"/>
              </a:lnSpc>
            </a:pPr>
            <a:endParaRPr/>
          </a:p>
          <a:p>
            <a:pPr>
              <a:lnSpc>
                <a:spcPct val="90000"/>
              </a:lnSpc>
              <a:buFont typeface="Arial"/>
              <a:buChar char="•"/>
            </a:pPr>
            <a:r>
              <a:rPr lang="fr-FR" sz="3000">
                <a:solidFill>
                  <a:srgbClr val="0070C0"/>
                </a:solidFill>
                <a:latin typeface="Calibri"/>
                <a:ea typeface="Microsoft YaHei"/>
              </a:rPr>
              <a:t>Une réforme ouvertement </a:t>
            </a:r>
            <a:r>
              <a:rPr lang="fr-FR" sz="3000" b="1">
                <a:solidFill>
                  <a:srgbClr val="0070C0"/>
                </a:solidFill>
                <a:latin typeface="Calibri"/>
                <a:ea typeface="Microsoft YaHei"/>
              </a:rPr>
              <a:t>politique</a:t>
            </a:r>
            <a:endParaRPr/>
          </a:p>
          <a:p>
            <a:pPr>
              <a:lnSpc>
                <a:spcPct val="90000"/>
              </a:lnSpc>
            </a:pPr>
            <a:endParaRPr/>
          </a:p>
          <a:p>
            <a:pPr>
              <a:lnSpc>
                <a:spcPct val="90000"/>
              </a:lnSpc>
              <a:buFont typeface="Arial"/>
              <a:buChar char="•"/>
            </a:pPr>
            <a:r>
              <a:rPr lang="fr-FR" sz="3000">
                <a:solidFill>
                  <a:srgbClr val="0070C0"/>
                </a:solidFill>
                <a:latin typeface="Calibri"/>
                <a:ea typeface="Microsoft YaHei"/>
              </a:rPr>
              <a:t> Une réforme qui s’appuie sur </a:t>
            </a:r>
            <a:r>
              <a:rPr lang="fr-FR" sz="3000" b="1">
                <a:solidFill>
                  <a:srgbClr val="0070C0"/>
                </a:solidFill>
                <a:latin typeface="Calibri"/>
                <a:ea typeface="Microsoft YaHei"/>
              </a:rPr>
              <a:t>des doutes et des divisions </a:t>
            </a:r>
            <a:r>
              <a:rPr lang="fr-FR" sz="3000">
                <a:solidFill>
                  <a:srgbClr val="0070C0"/>
                </a:solidFill>
                <a:latin typeface="Calibri"/>
                <a:ea typeface="Microsoft YaHei"/>
              </a:rPr>
              <a:t>concernant le système actuel</a:t>
            </a:r>
            <a:endParaRPr/>
          </a:p>
          <a:p>
            <a:pPr>
              <a:lnSpc>
                <a:spcPct val="90000"/>
              </a:lnSpc>
            </a:pPr>
            <a:endParaRPr/>
          </a:p>
          <a:p>
            <a:pPr>
              <a:lnSpc>
                <a:spcPct val="90000"/>
              </a:lnSpc>
              <a:buFont typeface="Arial"/>
              <a:buChar char="•"/>
            </a:pPr>
            <a:r>
              <a:rPr lang="fr-FR" sz="3000">
                <a:solidFill>
                  <a:srgbClr val="0070C0"/>
                </a:solidFill>
                <a:latin typeface="Calibri"/>
                <a:ea typeface="Microsoft YaHei"/>
              </a:rPr>
              <a:t>Une réforme </a:t>
            </a:r>
            <a:r>
              <a:rPr lang="fr-FR" sz="3000" b="1">
                <a:solidFill>
                  <a:srgbClr val="0070C0"/>
                </a:solidFill>
                <a:latin typeface="Calibri"/>
                <a:ea typeface="Microsoft YaHei"/>
              </a:rPr>
              <a:t>systémique</a:t>
            </a:r>
            <a:r>
              <a:rPr lang="fr-FR" sz="3000">
                <a:solidFill>
                  <a:srgbClr val="0070C0"/>
                </a:solidFill>
                <a:latin typeface="Calibri"/>
                <a:ea typeface="Microsoft YaHei"/>
              </a:rPr>
              <a:t> pour la première fois depuis 1945.</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70C0"/>
                </a:solidFill>
                <a:latin typeface="Calibri"/>
                <a:ea typeface="Microsoft YaHei"/>
              </a:rPr>
              <a:t>Des </a:t>
            </a:r>
            <a:r>
              <a:rPr lang="fr-FR" sz="4000" b="1" u="sng">
                <a:solidFill>
                  <a:srgbClr val="0070C0"/>
                </a:solidFill>
                <a:latin typeface="Calibri"/>
                <a:ea typeface="Microsoft YaHei"/>
              </a:rPr>
              <a:t>doutes</a:t>
            </a:r>
            <a:r>
              <a:rPr lang="fr-FR" sz="4000" b="1">
                <a:solidFill>
                  <a:srgbClr val="0070C0"/>
                </a:solidFill>
                <a:latin typeface="Calibri"/>
                <a:ea typeface="Microsoft YaHei"/>
              </a:rPr>
              <a:t> sur le système actuel</a:t>
            </a:r>
            <a:endParaRPr/>
          </a:p>
        </p:txBody>
      </p:sp>
      <p:sp>
        <p:nvSpPr>
          <p:cNvPr id="238" name="CustomShape 2"/>
          <p:cNvSpPr/>
          <p:nvPr/>
        </p:nvSpPr>
        <p:spPr>
          <a:xfrm>
            <a:off x="3124080" y="6356520"/>
            <a:ext cx="289476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239" name="CustomShape 3"/>
          <p:cNvSpPr/>
          <p:nvPr/>
        </p:nvSpPr>
        <p:spPr>
          <a:xfrm>
            <a:off x="6553080" y="6356520"/>
            <a:ext cx="2133000" cy="364320"/>
          </a:xfrm>
          <a:prstGeom prst="rect">
            <a:avLst/>
          </a:prstGeom>
          <a:noFill/>
          <a:ln>
            <a:noFill/>
          </a:ln>
        </p:spPr>
      </p:sp>
      <p:sp>
        <p:nvSpPr>
          <p:cNvPr id="240" name="CustomShape 4"/>
          <p:cNvSpPr/>
          <p:nvPr/>
        </p:nvSpPr>
        <p:spPr>
          <a:xfrm>
            <a:off x="457200" y="1726200"/>
            <a:ext cx="8228520" cy="3732840"/>
          </a:xfrm>
          <a:prstGeom prst="rect">
            <a:avLst/>
          </a:prstGeom>
          <a:noFill/>
          <a:ln>
            <a:noFill/>
          </a:ln>
        </p:spPr>
        <p:txBody>
          <a:bodyPr lIns="0" tIns="0" rIns="0" bIns="0" anchor="ctr"/>
          <a:lstStyle/>
          <a:p>
            <a:pPr>
              <a:lnSpc>
                <a:spcPct val="90000"/>
              </a:lnSpc>
              <a:buFont typeface="Arial"/>
              <a:buChar char="•"/>
            </a:pPr>
            <a:r>
              <a:rPr lang="fr-FR" sz="2800">
                <a:solidFill>
                  <a:srgbClr val="000000"/>
                </a:solidFill>
                <a:latin typeface="Calibri"/>
                <a:ea typeface="Microsoft YaHei"/>
              </a:rPr>
              <a:t>Des « doutes sur l’avenir des retraites » exprimés par une grande partie de la population, en particulier par les jeunes</a:t>
            </a:r>
            <a:endParaRPr/>
          </a:p>
          <a:p>
            <a:pPr>
              <a:lnSpc>
                <a:spcPct val="90000"/>
              </a:lnSpc>
            </a:pPr>
            <a:endParaRPr/>
          </a:p>
          <a:p>
            <a:pPr>
              <a:lnSpc>
                <a:spcPct val="90000"/>
              </a:lnSpc>
              <a:buFont typeface="Arial"/>
              <a:buChar char="-"/>
            </a:pPr>
            <a:r>
              <a:rPr lang="fr-FR" sz="2800">
                <a:solidFill>
                  <a:srgbClr val="000000"/>
                </a:solidFill>
                <a:latin typeface="Calibri"/>
                <a:ea typeface="Microsoft YaHei"/>
              </a:rPr>
              <a:t>des doutes infondés : le système par répartition basé sur l’emploi est la garantie d’une retraite</a:t>
            </a:r>
            <a:endParaRPr/>
          </a:p>
          <a:p>
            <a:pPr>
              <a:lnSpc>
                <a:spcPct val="90000"/>
              </a:lnSpc>
            </a:pPr>
            <a:endParaRPr/>
          </a:p>
          <a:p>
            <a:pPr>
              <a:lnSpc>
                <a:spcPct val="90000"/>
              </a:lnSpc>
            </a:pPr>
            <a:r>
              <a:rPr lang="fr-FR" sz="2800">
                <a:solidFill>
                  <a:srgbClr val="000000"/>
                </a:solidFill>
                <a:latin typeface="Calibri"/>
                <a:ea typeface="Microsoft YaHei"/>
              </a:rPr>
              <a:t>- et des doutes justifiés : ils sont la conséquences des régressions engendrées par l’accumulation des réformes, et la bataille idéologique les accompagnant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70C0"/>
                </a:solidFill>
                <a:latin typeface="Calibri"/>
                <a:ea typeface="Microsoft YaHei"/>
              </a:rPr>
              <a:t>Des </a:t>
            </a:r>
            <a:r>
              <a:rPr lang="fr-FR" sz="4000" b="1" u="sng">
                <a:solidFill>
                  <a:srgbClr val="0070C0"/>
                </a:solidFill>
                <a:latin typeface="Calibri"/>
                <a:ea typeface="Microsoft YaHei"/>
              </a:rPr>
              <a:t>divisions</a:t>
            </a:r>
            <a:r>
              <a:rPr lang="fr-FR" sz="4000" b="1">
                <a:solidFill>
                  <a:srgbClr val="0070C0"/>
                </a:solidFill>
                <a:latin typeface="Calibri"/>
                <a:ea typeface="Microsoft YaHei"/>
              </a:rPr>
              <a:t> concernant le système actuel</a:t>
            </a:r>
            <a:endParaRPr/>
          </a:p>
        </p:txBody>
      </p:sp>
      <p:sp>
        <p:nvSpPr>
          <p:cNvPr id="242" name="CustomShape 2"/>
          <p:cNvSpPr/>
          <p:nvPr/>
        </p:nvSpPr>
        <p:spPr>
          <a:xfrm>
            <a:off x="3124080" y="6356520"/>
            <a:ext cx="289476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243" name="CustomShape 3"/>
          <p:cNvSpPr/>
          <p:nvPr/>
        </p:nvSpPr>
        <p:spPr>
          <a:xfrm>
            <a:off x="6553080" y="6356520"/>
            <a:ext cx="2133000" cy="364320"/>
          </a:xfrm>
          <a:prstGeom prst="rect">
            <a:avLst/>
          </a:prstGeom>
          <a:noFill/>
          <a:ln>
            <a:noFill/>
          </a:ln>
        </p:spPr>
      </p:sp>
      <p:sp>
        <p:nvSpPr>
          <p:cNvPr id="244" name="CustomShape 4"/>
          <p:cNvSpPr/>
          <p:nvPr/>
        </p:nvSpPr>
        <p:spPr>
          <a:xfrm>
            <a:off x="457200" y="1830600"/>
            <a:ext cx="8228520" cy="3524040"/>
          </a:xfrm>
          <a:prstGeom prst="rect">
            <a:avLst/>
          </a:prstGeom>
          <a:noFill/>
          <a:ln>
            <a:noFill/>
          </a:ln>
        </p:spPr>
        <p:txBody>
          <a:bodyPr lIns="0" tIns="0" rIns="0" bIns="0" anchor="ctr"/>
          <a:lstStyle/>
          <a:p>
            <a:pPr>
              <a:lnSpc>
                <a:spcPct val="90000"/>
              </a:lnSpc>
            </a:pPr>
            <a:r>
              <a:rPr lang="fr-FR" sz="3200">
                <a:solidFill>
                  <a:srgbClr val="000000"/>
                </a:solidFill>
                <a:latin typeface="Calibri"/>
                <a:ea typeface="Microsoft YaHei"/>
              </a:rPr>
              <a:t>Des campagnes répétées de division public/privé</a:t>
            </a:r>
            <a:endParaRPr/>
          </a:p>
          <a:p>
            <a:pPr>
              <a:lnSpc>
                <a:spcPct val="90000"/>
              </a:lnSpc>
            </a:pPr>
            <a:endParaRPr/>
          </a:p>
          <a:p>
            <a:pPr>
              <a:lnSpc>
                <a:spcPct val="90000"/>
              </a:lnSpc>
            </a:pPr>
            <a:r>
              <a:rPr lang="fr-FR" sz="3200">
                <a:solidFill>
                  <a:srgbClr val="000000"/>
                </a:solidFill>
                <a:latin typeface="Calibri"/>
                <a:ea typeface="Microsoft YaHei"/>
              </a:rPr>
              <a:t>Il est impératif de répondre au diviser pour mieux régner, à la base de la conduite des réformes passées, et d’unifier le monde du travail</a:t>
            </a:r>
            <a:endParaRPr/>
          </a:p>
          <a:p>
            <a:pPr>
              <a:lnSpc>
                <a:spcPct val="90000"/>
              </a:lnSpc>
            </a:pPr>
            <a:endParaRPr/>
          </a:p>
          <a:p>
            <a:pPr>
              <a:lnSpc>
                <a:spcPct val="9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70C0"/>
                </a:solidFill>
                <a:latin typeface="Calibri"/>
                <a:ea typeface="Microsoft YaHei"/>
              </a:rPr>
              <a:t>Discréditer le système actuel</a:t>
            </a:r>
            <a:endParaRPr/>
          </a:p>
        </p:txBody>
      </p:sp>
      <p:sp>
        <p:nvSpPr>
          <p:cNvPr id="246" name="CustomShape 2"/>
          <p:cNvSpPr/>
          <p:nvPr/>
        </p:nvSpPr>
        <p:spPr>
          <a:xfrm>
            <a:off x="3124080" y="6356520"/>
            <a:ext cx="289476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247" name="CustomShape 3"/>
          <p:cNvSpPr/>
          <p:nvPr/>
        </p:nvSpPr>
        <p:spPr>
          <a:xfrm>
            <a:off x="6553080" y="6356520"/>
            <a:ext cx="2133000" cy="364320"/>
          </a:xfrm>
          <a:prstGeom prst="rect">
            <a:avLst/>
          </a:prstGeom>
          <a:noFill/>
          <a:ln>
            <a:noFill/>
          </a:ln>
        </p:spPr>
      </p:sp>
      <p:sp>
        <p:nvSpPr>
          <p:cNvPr id="248" name="CustomShape 4"/>
          <p:cNvSpPr/>
          <p:nvPr/>
        </p:nvSpPr>
        <p:spPr>
          <a:xfrm>
            <a:off x="457200" y="1636920"/>
            <a:ext cx="8228520" cy="3911760"/>
          </a:xfrm>
          <a:prstGeom prst="rect">
            <a:avLst/>
          </a:prstGeom>
          <a:noFill/>
          <a:ln>
            <a:noFill/>
          </a:ln>
        </p:spPr>
        <p:txBody>
          <a:bodyPr lIns="0" tIns="0" rIns="0" bIns="0" anchor="ctr"/>
          <a:lstStyle/>
          <a:p>
            <a:pPr>
              <a:lnSpc>
                <a:spcPct val="80000"/>
              </a:lnSpc>
              <a:buFont typeface="Arial"/>
              <a:buChar char="•"/>
            </a:pPr>
            <a:r>
              <a:rPr lang="fr-FR" sz="3200">
                <a:solidFill>
                  <a:srgbClr val="000000"/>
                </a:solidFill>
                <a:latin typeface="Calibri"/>
                <a:ea typeface="Microsoft YaHei"/>
              </a:rPr>
              <a:t>« </a:t>
            </a:r>
            <a:r>
              <a:rPr lang="fr-FR" sz="3200" i="1">
                <a:solidFill>
                  <a:srgbClr val="000000"/>
                </a:solidFill>
                <a:latin typeface="Calibri"/>
                <a:ea typeface="Microsoft YaHei"/>
              </a:rPr>
              <a:t>un système complexe, illisible et inéquitable</a:t>
            </a:r>
            <a:r>
              <a:rPr lang="fr-FR" sz="3200">
                <a:solidFill>
                  <a:srgbClr val="000000"/>
                </a:solidFill>
                <a:latin typeface="Calibri"/>
                <a:ea typeface="Microsoft YaHei"/>
              </a:rPr>
              <a:t> »</a:t>
            </a:r>
            <a:endParaRPr/>
          </a:p>
          <a:p>
            <a:pPr>
              <a:lnSpc>
                <a:spcPct val="80000"/>
              </a:lnSpc>
            </a:pPr>
            <a:endParaRPr/>
          </a:p>
          <a:p>
            <a:pPr>
              <a:lnSpc>
                <a:spcPct val="80000"/>
              </a:lnSpc>
              <a:buFont typeface="Arial"/>
              <a:buChar char="•"/>
            </a:pPr>
            <a:r>
              <a:rPr lang="fr-FR" sz="3200">
                <a:solidFill>
                  <a:srgbClr val="000000"/>
                </a:solidFill>
                <a:latin typeface="Calibri"/>
                <a:ea typeface="Microsoft YaHei"/>
              </a:rPr>
              <a:t>« </a:t>
            </a:r>
            <a:r>
              <a:rPr lang="fr-FR" sz="3200" i="1">
                <a:solidFill>
                  <a:srgbClr val="000000"/>
                </a:solidFill>
                <a:latin typeface="Calibri"/>
                <a:ea typeface="Microsoft YaHei"/>
              </a:rPr>
              <a:t>Une complexité qui défavorise les mobilités et les prises de risque</a:t>
            </a:r>
            <a:r>
              <a:rPr lang="fr-FR" sz="3200">
                <a:solidFill>
                  <a:srgbClr val="000000"/>
                </a:solidFill>
                <a:latin typeface="Calibri"/>
                <a:ea typeface="Microsoft YaHei"/>
              </a:rPr>
              <a:t> » ;</a:t>
            </a:r>
            <a:endParaRPr/>
          </a:p>
          <a:p>
            <a:pPr>
              <a:lnSpc>
                <a:spcPct val="80000"/>
              </a:lnSpc>
            </a:pPr>
            <a:endParaRPr/>
          </a:p>
          <a:p>
            <a:pPr>
              <a:lnSpc>
                <a:spcPct val="80000"/>
              </a:lnSpc>
              <a:buFont typeface="Arial"/>
              <a:buChar char="•"/>
            </a:pPr>
            <a:r>
              <a:rPr lang="fr-FR" sz="3200">
                <a:solidFill>
                  <a:srgbClr val="000000"/>
                </a:solidFill>
                <a:latin typeface="Calibri"/>
                <a:ea typeface="Microsoft YaHei"/>
              </a:rPr>
              <a:t>« </a:t>
            </a:r>
            <a:r>
              <a:rPr lang="fr-FR" sz="3200" i="1">
                <a:solidFill>
                  <a:srgbClr val="000000"/>
                </a:solidFill>
                <a:latin typeface="Calibri"/>
                <a:ea typeface="Microsoft YaHei"/>
              </a:rPr>
              <a:t>Un système qui crée des injustices</a:t>
            </a:r>
            <a:r>
              <a:rPr lang="fr-FR" sz="3200">
                <a:solidFill>
                  <a:srgbClr val="000000"/>
                </a:solidFill>
                <a:latin typeface="Calibri"/>
                <a:ea typeface="Microsoft YaHei"/>
              </a:rPr>
              <a:t> » ;</a:t>
            </a:r>
            <a:endParaRPr/>
          </a:p>
          <a:p>
            <a:pPr>
              <a:lnSpc>
                <a:spcPct val="80000"/>
              </a:lnSpc>
            </a:pPr>
            <a:endParaRPr/>
          </a:p>
          <a:p>
            <a:pPr>
              <a:lnSpc>
                <a:spcPct val="80000"/>
              </a:lnSpc>
              <a:buFont typeface="Arial"/>
              <a:buChar char="•"/>
            </a:pPr>
            <a:r>
              <a:rPr lang="fr-FR" sz="3200">
                <a:solidFill>
                  <a:srgbClr val="000000"/>
                </a:solidFill>
                <a:latin typeface="Calibri"/>
                <a:ea typeface="Microsoft YaHei"/>
              </a:rPr>
              <a:t>« </a:t>
            </a:r>
            <a:r>
              <a:rPr lang="fr-FR" sz="3200" i="1">
                <a:solidFill>
                  <a:srgbClr val="000000"/>
                </a:solidFill>
                <a:latin typeface="Calibri"/>
                <a:ea typeface="Microsoft YaHei"/>
              </a:rPr>
              <a:t>Des circuits de financement opaques et complexes</a:t>
            </a:r>
            <a:r>
              <a:rPr lang="fr-FR" sz="3200">
                <a:solidFill>
                  <a:srgbClr val="000000"/>
                </a:solidFill>
                <a:latin typeface="Calibri"/>
                <a:ea typeface="Microsoft YaHe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457200" y="274680"/>
            <a:ext cx="8228880" cy="1142640"/>
          </a:xfrm>
          <a:prstGeom prst="rect">
            <a:avLst/>
          </a:prstGeom>
          <a:noFill/>
          <a:ln>
            <a:noFill/>
          </a:ln>
        </p:spPr>
        <p:txBody>
          <a:bodyPr lIns="0" tIns="0" rIns="0" bIns="0" anchor="ctr" anchorCtr="1"/>
          <a:lstStyle/>
          <a:p>
            <a:r>
              <a:rPr lang="fr-FR" sz="4000" b="1">
                <a:solidFill>
                  <a:srgbClr val="000000"/>
                </a:solidFill>
                <a:latin typeface="Arial"/>
                <a:ea typeface="DejaVu Sans"/>
              </a:rPr>
              <a:t>Un combat utile contre </a:t>
            </a:r>
            <a:endParaRPr/>
          </a:p>
          <a:p>
            <a:pPr algn="ctr">
              <a:lnSpc>
                <a:spcPct val="100000"/>
              </a:lnSpc>
            </a:pPr>
            <a:r>
              <a:rPr lang="fr-FR" sz="4000" b="1">
                <a:solidFill>
                  <a:srgbClr val="000000"/>
                </a:solidFill>
                <a:latin typeface="Arial"/>
                <a:ea typeface="DejaVu Sans"/>
              </a:rPr>
              <a:t>les réformes des retraites</a:t>
            </a:r>
            <a:endParaRPr/>
          </a:p>
        </p:txBody>
      </p:sp>
      <p:sp>
        <p:nvSpPr>
          <p:cNvPr id="194" name="CustomShape 2"/>
          <p:cNvSpPr/>
          <p:nvPr/>
        </p:nvSpPr>
        <p:spPr>
          <a:xfrm>
            <a:off x="457200" y="1604520"/>
            <a:ext cx="8228880" cy="3976920"/>
          </a:xfrm>
          <a:prstGeom prst="rect">
            <a:avLst/>
          </a:prstGeom>
          <a:noFill/>
          <a:ln>
            <a:noFill/>
          </a:ln>
        </p:spPr>
        <p:txBody>
          <a:bodyPr lIns="0" tIns="0" rIns="0" bIns="0" anchor="ctr" anchorCtr="1"/>
          <a:lstStyle/>
          <a:p>
            <a:pPr>
              <a:lnSpc>
                <a:spcPct val="90000"/>
              </a:lnSpc>
            </a:pPr>
            <a:r>
              <a:rPr lang="fr-FR" sz="4000">
                <a:solidFill>
                  <a:srgbClr val="000000"/>
                </a:solidFill>
                <a:latin typeface="Arial"/>
                <a:ea typeface="DejaVu Sans"/>
              </a:rPr>
              <a:t>Les luttes de 1995, 2003 et 2010 contre les réformes des retraites ont eu de grandes conséquences en terme de pouvoir d’achat des retraités par rapport aux actifs, de taux de pauvreté et de maintien de la répartition comme base du système de retraite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400">
                <a:solidFill>
                  <a:srgbClr val="0070C0"/>
                </a:solidFill>
                <a:latin typeface="Calibri"/>
                <a:ea typeface="Microsoft YaHei"/>
              </a:rPr>
              <a:t>Discréditer le système actuel</a:t>
            </a:r>
            <a:endParaRPr/>
          </a:p>
        </p:txBody>
      </p:sp>
      <p:sp>
        <p:nvSpPr>
          <p:cNvPr id="250"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pPr>
            <a:endParaRPr/>
          </a:p>
          <a:p>
            <a:pPr>
              <a:lnSpc>
                <a:spcPct val="100000"/>
              </a:lnSpc>
              <a:buFont typeface="Arial"/>
              <a:buChar char="•"/>
            </a:pPr>
            <a:r>
              <a:rPr lang="fr-FR" sz="3200">
                <a:solidFill>
                  <a:srgbClr val="000000"/>
                </a:solidFill>
                <a:latin typeface="Calibri"/>
                <a:ea typeface="Microsoft YaHei"/>
              </a:rPr>
              <a:t>Le gouvernement s’appuie sur un ressenti</a:t>
            </a:r>
            <a:endParaRPr/>
          </a:p>
          <a:p>
            <a:pPr>
              <a:lnSpc>
                <a:spcPct val="100000"/>
              </a:lnSpc>
              <a:buFont typeface="Arial"/>
              <a:buChar char="•"/>
            </a:pPr>
            <a:r>
              <a:rPr lang="fr-FR" sz="3200">
                <a:solidFill>
                  <a:srgbClr val="000000"/>
                </a:solidFill>
                <a:latin typeface="Calibri"/>
                <a:ea typeface="Microsoft YaHei"/>
              </a:rPr>
              <a:t>Qu’en est-il en réalité ?</a:t>
            </a:r>
            <a:endParaRPr/>
          </a:p>
          <a:p>
            <a:pPr>
              <a:lnSpc>
                <a:spcPct val="100000"/>
              </a:lnSpc>
              <a:buFont typeface="Arial"/>
              <a:buChar char="•"/>
            </a:pPr>
            <a:r>
              <a:rPr lang="fr-FR" sz="3200">
                <a:solidFill>
                  <a:srgbClr val="000000"/>
                </a:solidFill>
                <a:latin typeface="Calibri"/>
                <a:ea typeface="Microsoft YaHei"/>
              </a:rPr>
              <a:t>La CGT doit porter l’analyse la plus pertinente possible, et la faire partager</a:t>
            </a:r>
            <a:endParaRPr/>
          </a:p>
          <a:p>
            <a:pPr>
              <a:lnSpc>
                <a:spcPct val="100000"/>
              </a:lnSpc>
              <a:buFont typeface="Arial"/>
              <a:buChar char="•"/>
            </a:pPr>
            <a:r>
              <a:rPr lang="fr-FR" sz="3200">
                <a:solidFill>
                  <a:srgbClr val="000000"/>
                </a:solidFill>
                <a:latin typeface="Calibri"/>
                <a:ea typeface="Microsoft YaHei"/>
              </a:rPr>
              <a:t>La construction du système de retraite depuis 1945 reste incomplète et doit être poursuivie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fondements de la construction du système de retraite : complexe ?</a:t>
            </a:r>
            <a:endParaRPr/>
          </a:p>
        </p:txBody>
      </p:sp>
      <p:sp>
        <p:nvSpPr>
          <p:cNvPr id="252"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3200" b="1">
                <a:solidFill>
                  <a:srgbClr val="3333FF"/>
                </a:solidFill>
                <a:latin typeface="Calibri"/>
                <a:ea typeface="Microsoft YaHei"/>
              </a:rPr>
              <a:t>Le fruit de l’histoire</a:t>
            </a:r>
            <a:endParaRPr/>
          </a:p>
          <a:p>
            <a:pPr lvl="1">
              <a:lnSpc>
                <a:spcPct val="100000"/>
              </a:lnSpc>
              <a:buSzPct val="45000"/>
              <a:buFont typeface="StarSymbol"/>
              <a:buChar char="l"/>
            </a:pPr>
            <a:r>
              <a:rPr lang="fr-FR" sz="3200">
                <a:solidFill>
                  <a:srgbClr val="000000"/>
                </a:solidFill>
                <a:latin typeface="Calibri"/>
                <a:ea typeface="Microsoft YaHei"/>
              </a:rPr>
              <a:t>Avant 1945 de grands régimes par répartition se sont constitués par profession (fonctionnaires, cheminots, marins, mineurs, …)</a:t>
            </a:r>
            <a:endParaRPr/>
          </a:p>
          <a:p>
            <a:pPr lvl="1">
              <a:lnSpc>
                <a:spcPct val="100000"/>
              </a:lnSpc>
              <a:buSzPct val="45000"/>
              <a:buFont typeface="StarSymbol"/>
              <a:buChar char="l"/>
            </a:pPr>
            <a:r>
              <a:rPr lang="fr-FR" sz="3200">
                <a:solidFill>
                  <a:srgbClr val="000000"/>
                </a:solidFill>
                <a:latin typeface="Calibri"/>
                <a:ea typeface="Microsoft YaHei"/>
              </a:rPr>
              <a:t>Pour les salariés du privé, les retraites « ouvrières et paysannes » par capitalisation se sont écroulées pendant la 2ème guerre mondiale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fondements de la construction du système de retraite : complexe ?</a:t>
            </a:r>
            <a:endParaRPr/>
          </a:p>
        </p:txBody>
      </p:sp>
      <p:sp>
        <p:nvSpPr>
          <p:cNvPr id="254" name="CustomShape 2"/>
          <p:cNvSpPr/>
          <p:nvPr/>
        </p:nvSpPr>
        <p:spPr>
          <a:xfrm>
            <a:off x="457200" y="1600200"/>
            <a:ext cx="8228880" cy="4525200"/>
          </a:xfrm>
          <a:prstGeom prst="rect">
            <a:avLst/>
          </a:prstGeom>
          <a:noFill/>
          <a:ln>
            <a:noFill/>
          </a:ln>
        </p:spPr>
        <p:txBody>
          <a:bodyPr lIns="90000" tIns="45000" rIns="90000" bIns="45000"/>
          <a:lstStyle/>
          <a:p>
            <a:pPr lvl="1">
              <a:lnSpc>
                <a:spcPct val="90000"/>
              </a:lnSpc>
              <a:buSzPct val="45000"/>
              <a:buFont typeface="StarSymbol"/>
              <a:buChar char="l"/>
            </a:pPr>
            <a:r>
              <a:rPr lang="fr-FR" sz="3200">
                <a:solidFill>
                  <a:srgbClr val="000000"/>
                </a:solidFill>
                <a:latin typeface="Calibri"/>
                <a:ea typeface="Microsoft YaHei"/>
              </a:rPr>
              <a:t>1945 : échec de la mise en place d’un régime universel de retraite au sein de la Sécurité Sociale.</a:t>
            </a:r>
            <a:endParaRPr/>
          </a:p>
          <a:p>
            <a:pPr lvl="1">
              <a:lnSpc>
                <a:spcPct val="90000"/>
              </a:lnSpc>
              <a:buSzPct val="45000"/>
              <a:buFont typeface="StarSymbol"/>
              <a:buChar char="l"/>
            </a:pPr>
            <a:r>
              <a:rPr lang="fr-FR" sz="3200">
                <a:solidFill>
                  <a:srgbClr val="000000"/>
                </a:solidFill>
                <a:latin typeface="Calibri"/>
                <a:ea typeface="Microsoft YaHei"/>
              </a:rPr>
              <a:t>Le patronat refuse d’aligner les droits sur ceux des régimes existants en répartition (75% de taux de remplacement)</a:t>
            </a:r>
            <a:endParaRPr/>
          </a:p>
          <a:p>
            <a:pPr lvl="1">
              <a:lnSpc>
                <a:spcPct val="90000"/>
              </a:lnSpc>
              <a:buSzPct val="45000"/>
              <a:buFont typeface="StarSymbol"/>
              <a:buChar char="l"/>
            </a:pPr>
            <a:r>
              <a:rPr lang="fr-FR" sz="3200">
                <a:solidFill>
                  <a:srgbClr val="000000"/>
                </a:solidFill>
                <a:latin typeface="Calibri"/>
                <a:ea typeface="Microsoft YaHei"/>
              </a:rPr>
              <a:t>Ces régimes deviennent des régimes spéciaux de sécurité sociale, en dehors du régime général. Création de régimes propres à certains services publics </a:t>
            </a:r>
            <a:r>
              <a:rPr lang="fr-FR" sz="3200" i="1">
                <a:solidFill>
                  <a:srgbClr val="000000"/>
                </a:solidFill>
                <a:latin typeface="Calibri"/>
                <a:ea typeface="Microsoft YaHei"/>
              </a:rPr>
              <a:t>(EDF, RATP)</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5"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fondements de la construction du système de retraite : complexe ?</a:t>
            </a:r>
            <a:endParaRPr/>
          </a:p>
        </p:txBody>
      </p:sp>
      <p:sp>
        <p:nvSpPr>
          <p:cNvPr id="256"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3200">
                <a:solidFill>
                  <a:srgbClr val="000000"/>
                </a:solidFill>
                <a:latin typeface="Calibri"/>
                <a:ea typeface="Microsoft YaHei"/>
              </a:rPr>
              <a:t>Seuls les salariés du privé intègrent le régime général de retraite de la sécurité sociale</a:t>
            </a:r>
            <a:endParaRPr/>
          </a:p>
          <a:p>
            <a:pPr>
              <a:lnSpc>
                <a:spcPct val="100000"/>
              </a:lnSpc>
              <a:buFont typeface="Arial"/>
              <a:buChar char="•"/>
            </a:pPr>
            <a:r>
              <a:rPr lang="fr-FR" sz="3200">
                <a:solidFill>
                  <a:srgbClr val="000000"/>
                </a:solidFill>
                <a:latin typeface="Calibri"/>
                <a:ea typeface="Microsoft YaHei"/>
              </a:rPr>
              <a:t>Le taux de remplacement est de 40% à 65 ans sur les 10 dernières années (plus tard révisées en 10 meilleures années)</a:t>
            </a:r>
            <a:endParaRPr/>
          </a:p>
          <a:p>
            <a:pPr>
              <a:lnSpc>
                <a:spcPct val="100000"/>
              </a:lnSpc>
              <a:buFont typeface="Arial"/>
              <a:buChar char="•"/>
            </a:pPr>
            <a:r>
              <a:rPr lang="fr-FR" sz="3200">
                <a:solidFill>
                  <a:srgbClr val="000000"/>
                </a:solidFill>
                <a:latin typeface="Calibri"/>
                <a:ea typeface="Microsoft YaHei"/>
              </a:rPr>
              <a:t>20% pour un départ à 60 ans</a:t>
            </a:r>
            <a:endParaRPr/>
          </a:p>
          <a:p>
            <a:pPr>
              <a:lnSpc>
                <a:spcPct val="100000"/>
              </a:lnSpc>
              <a:buFont typeface="Arial"/>
              <a:buChar char="•"/>
            </a:pPr>
            <a:r>
              <a:rPr lang="fr-FR" sz="3200">
                <a:solidFill>
                  <a:srgbClr val="000000"/>
                </a:solidFill>
                <a:latin typeface="Calibri"/>
                <a:ea typeface="Microsoft YaHei"/>
              </a:rPr>
              <a:t>Mise en place d’un plafond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fondements de la construction du système de retraite : complexe ?</a:t>
            </a:r>
            <a:endParaRPr/>
          </a:p>
        </p:txBody>
      </p:sp>
      <p:sp>
        <p:nvSpPr>
          <p:cNvPr id="258"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3200">
                <a:solidFill>
                  <a:srgbClr val="000000"/>
                </a:solidFill>
                <a:latin typeface="Calibri"/>
                <a:ea typeface="Microsoft YaHei"/>
              </a:rPr>
              <a:t>La faible couverture du régime général contraint à créer des régimes complémentaires pour atteindre un taux de remplacement au même niveau que celui des régimes de retraite dits « spéciaux »</a:t>
            </a:r>
            <a:endParaRPr/>
          </a:p>
          <a:p>
            <a:pPr>
              <a:lnSpc>
                <a:spcPct val="100000"/>
              </a:lnSpc>
              <a:buFont typeface="Arial"/>
              <a:buChar char="•"/>
            </a:pPr>
            <a:r>
              <a:rPr lang="fr-FR" sz="3200">
                <a:solidFill>
                  <a:srgbClr val="000000"/>
                </a:solidFill>
                <a:latin typeface="Calibri"/>
                <a:ea typeface="Microsoft YaHei"/>
              </a:rPr>
              <a:t>1947 : création du régime complémentaire pour les cadres, obligatoire, par répartition et par points, l’ AGIRC</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fondements de la construction du système de retraite : complexe ?</a:t>
            </a:r>
            <a:endParaRPr/>
          </a:p>
        </p:txBody>
      </p:sp>
      <p:sp>
        <p:nvSpPr>
          <p:cNvPr id="260"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3200">
                <a:solidFill>
                  <a:srgbClr val="000000"/>
                </a:solidFill>
                <a:latin typeface="Calibri"/>
                <a:ea typeface="Microsoft YaHei"/>
              </a:rPr>
              <a:t>Pour les ouvriers et les employés, des régimes complémentaires non obligatoires se mettent en place progressivement sur le même modèle que l’AGIRC</a:t>
            </a:r>
            <a:endParaRPr/>
          </a:p>
          <a:p>
            <a:pPr>
              <a:lnSpc>
                <a:spcPct val="100000"/>
              </a:lnSpc>
              <a:buFont typeface="Arial"/>
              <a:buChar char="•"/>
            </a:pPr>
            <a:r>
              <a:rPr lang="fr-FR" sz="3200">
                <a:solidFill>
                  <a:srgbClr val="000000"/>
                </a:solidFill>
                <a:latin typeface="Calibri"/>
                <a:ea typeface="Microsoft YaHei"/>
              </a:rPr>
              <a:t>En 1961, ils se fédèrent à l’ARRCO, et deviennent obligatoires en 1972</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1"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fondements de la construction du système de retraite : complexe ?</a:t>
            </a:r>
            <a:endParaRPr/>
          </a:p>
        </p:txBody>
      </p:sp>
      <p:sp>
        <p:nvSpPr>
          <p:cNvPr id="262" name="CustomShape 2"/>
          <p:cNvSpPr/>
          <p:nvPr/>
        </p:nvSpPr>
        <p:spPr>
          <a:xfrm>
            <a:off x="457200" y="1556640"/>
            <a:ext cx="8228880" cy="4751640"/>
          </a:xfrm>
          <a:prstGeom prst="rect">
            <a:avLst/>
          </a:prstGeom>
          <a:noFill/>
          <a:ln>
            <a:noFill/>
          </a:ln>
        </p:spPr>
        <p:txBody>
          <a:bodyPr lIns="90000" tIns="45000" rIns="90000" bIns="45000"/>
          <a:lstStyle/>
          <a:p>
            <a:pPr>
              <a:lnSpc>
                <a:spcPct val="100000"/>
              </a:lnSpc>
              <a:buFont typeface="Arial"/>
              <a:buChar char="•"/>
            </a:pPr>
            <a:r>
              <a:rPr lang="fr-FR" sz="3200">
                <a:solidFill>
                  <a:srgbClr val="000000"/>
                </a:solidFill>
                <a:latin typeface="Calibri"/>
                <a:ea typeface="Microsoft YaHei"/>
              </a:rPr>
              <a:t>Dans les régimes complémentaires par points, le niveau de la retraite est le strict reflet de la cotisation de toute la carrière, et non pas des meilleurs salaires</a:t>
            </a:r>
            <a:endParaRPr/>
          </a:p>
          <a:p>
            <a:pPr>
              <a:lnSpc>
                <a:spcPct val="100000"/>
              </a:lnSpc>
              <a:buFont typeface="Arial"/>
              <a:buChar char="•"/>
            </a:pPr>
            <a:r>
              <a:rPr lang="fr-FR" sz="3200">
                <a:solidFill>
                  <a:srgbClr val="000000"/>
                </a:solidFill>
                <a:latin typeface="Calibri"/>
                <a:ea typeface="Microsoft YaHei"/>
              </a:rPr>
              <a:t>Nombre de points = cotisation/valeur d’achat</a:t>
            </a:r>
            <a:endParaRPr/>
          </a:p>
          <a:p>
            <a:pPr>
              <a:lnSpc>
                <a:spcPct val="100000"/>
              </a:lnSpc>
              <a:buFont typeface="Arial"/>
              <a:buChar char="•"/>
            </a:pPr>
            <a:r>
              <a:rPr lang="fr-FR" sz="3200">
                <a:solidFill>
                  <a:srgbClr val="000000"/>
                </a:solidFill>
                <a:latin typeface="Calibri"/>
                <a:ea typeface="Microsoft YaHei"/>
              </a:rPr>
              <a:t>Pension = valeur de service X nbre de points</a:t>
            </a:r>
            <a:endParaRPr/>
          </a:p>
          <a:p>
            <a:pPr>
              <a:lnSpc>
                <a:spcPct val="100000"/>
              </a:lnSpc>
              <a:buFont typeface="Arial"/>
              <a:buChar char="•"/>
            </a:pPr>
            <a:r>
              <a:rPr lang="fr-FR" sz="3200">
                <a:solidFill>
                  <a:srgbClr val="000000"/>
                </a:solidFill>
                <a:latin typeface="Calibri"/>
                <a:ea typeface="Microsoft YaHei"/>
              </a:rPr>
              <a:t> Agirc-Arrco : taux d’appel de 25% et cotisations additionnelles sans achat de points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fondements de la construction du système de retraite : complexe</a:t>
            </a:r>
            <a:endParaRPr/>
          </a:p>
        </p:txBody>
      </p:sp>
      <p:sp>
        <p:nvSpPr>
          <p:cNvPr id="264" name="CustomShape 2"/>
          <p:cNvSpPr/>
          <p:nvPr/>
        </p:nvSpPr>
        <p:spPr>
          <a:xfrm>
            <a:off x="457200" y="1556640"/>
            <a:ext cx="8228880" cy="4751640"/>
          </a:xfrm>
          <a:prstGeom prst="rect">
            <a:avLst/>
          </a:prstGeom>
          <a:noFill/>
          <a:ln>
            <a:noFill/>
          </a:ln>
        </p:spPr>
        <p:txBody>
          <a:bodyPr lIns="90000" tIns="45000" rIns="90000" bIns="45000"/>
          <a:lstStyle/>
          <a:p>
            <a:pPr>
              <a:lnSpc>
                <a:spcPct val="100000"/>
              </a:lnSpc>
              <a:buFont typeface="Arial"/>
              <a:buChar char="•"/>
            </a:pPr>
            <a:r>
              <a:rPr lang="fr-FR" sz="3200">
                <a:solidFill>
                  <a:srgbClr val="000000"/>
                </a:solidFill>
                <a:latin typeface="Calibri"/>
                <a:ea typeface="Microsoft YaHei"/>
              </a:rPr>
              <a:t>2019 : fusion de l’Agirc et de l’Arrco en un seul régime complémentaire</a:t>
            </a:r>
            <a:endParaRPr/>
          </a:p>
          <a:p>
            <a:pPr>
              <a:lnSpc>
                <a:spcPct val="100000"/>
              </a:lnSpc>
              <a:buFont typeface="Arial"/>
              <a:buChar char="•"/>
            </a:pPr>
            <a:r>
              <a:rPr lang="fr-FR" sz="3200">
                <a:solidFill>
                  <a:srgbClr val="000000"/>
                </a:solidFill>
                <a:latin typeface="Calibri"/>
                <a:ea typeface="Microsoft YaHei"/>
              </a:rPr>
              <a:t>Après une baisse des droits suite aux derniers accords, nouvelle restriction :</a:t>
            </a:r>
            <a:endParaRPr/>
          </a:p>
          <a:p>
            <a:pPr>
              <a:lnSpc>
                <a:spcPct val="100000"/>
              </a:lnSpc>
              <a:buSzPct val="45000"/>
              <a:buFont typeface="StarSymbol"/>
              <a:buChar char="l"/>
            </a:pPr>
            <a:r>
              <a:rPr lang="fr-FR" sz="3200">
                <a:solidFill>
                  <a:srgbClr val="000000"/>
                </a:solidFill>
                <a:latin typeface="Calibri"/>
                <a:ea typeface="Microsoft YaHei"/>
              </a:rPr>
              <a:t>baisse de 10% pendant trois ans sauf si 4        trimestres de plus travaillés</a:t>
            </a:r>
            <a:endParaRPr/>
          </a:p>
          <a:p>
            <a:pPr>
              <a:lnSpc>
                <a:spcPct val="100000"/>
              </a:lnSpc>
              <a:buSzPct val="45000"/>
              <a:buFont typeface="StarSymbol"/>
              <a:buChar char="l"/>
            </a:pPr>
            <a:r>
              <a:rPr lang="fr-FR" sz="3200">
                <a:solidFill>
                  <a:srgbClr val="000000"/>
                </a:solidFill>
                <a:latin typeface="Calibri"/>
                <a:ea typeface="Microsoft YaHei"/>
              </a:rPr>
              <a:t>Un système par points n’est pas prévisible et transparent par nature : la valeur du point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fondements de la construction du système de retraite : complexe ?</a:t>
            </a:r>
            <a:endParaRPr/>
          </a:p>
        </p:txBody>
      </p:sp>
      <p:sp>
        <p:nvSpPr>
          <p:cNvPr id="266"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3200">
                <a:solidFill>
                  <a:srgbClr val="000000"/>
                </a:solidFill>
                <a:latin typeface="Calibri"/>
                <a:ea typeface="Microsoft YaHei"/>
              </a:rPr>
              <a:t>Des systèmes de retraite séparés se mettront progressivement en place pour les non-salariés : agriculteurs, indépendants et professions libérales</a:t>
            </a:r>
            <a:endParaRPr/>
          </a:p>
          <a:p>
            <a:pPr>
              <a:lnSpc>
                <a:spcPct val="100000"/>
              </a:lnSpc>
              <a:buFont typeface="Arial"/>
              <a:buChar char="•"/>
            </a:pPr>
            <a:r>
              <a:rPr lang="fr-FR" sz="3200">
                <a:solidFill>
                  <a:srgbClr val="000000"/>
                </a:solidFill>
                <a:latin typeface="Calibri"/>
                <a:ea typeface="Microsoft YaHei"/>
              </a:rPr>
              <a:t>En 2017 cette séparation est rompue et le régime des indépendants (RSI) intègre sans aucune concertation la CNAV qui de ce fait perd son TS (travailleurs salariés)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fondements de la construction du système de retraite : complexe ?</a:t>
            </a:r>
            <a:endParaRPr/>
          </a:p>
        </p:txBody>
      </p:sp>
      <p:sp>
        <p:nvSpPr>
          <p:cNvPr id="268"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3200">
                <a:solidFill>
                  <a:srgbClr val="000000"/>
                </a:solidFill>
                <a:latin typeface="Calibri"/>
                <a:ea typeface="Microsoft YaHei"/>
              </a:rPr>
              <a:t>De 1945 à 1972 une couverture retraite s’est construite pour tous les salariés privés et publics.</a:t>
            </a:r>
            <a:endParaRPr/>
          </a:p>
          <a:p>
            <a:pPr>
              <a:lnSpc>
                <a:spcPct val="100000"/>
              </a:lnSpc>
              <a:buFont typeface="Arial"/>
              <a:buChar char="•"/>
            </a:pPr>
            <a:r>
              <a:rPr lang="fr-FR" sz="3200">
                <a:solidFill>
                  <a:srgbClr val="000000"/>
                </a:solidFill>
                <a:latin typeface="Calibri"/>
                <a:ea typeface="Microsoft YaHei"/>
              </a:rPr>
              <a:t>Elle s’est améliorée jusqu’en 1987</a:t>
            </a:r>
            <a:endParaRPr/>
          </a:p>
          <a:p>
            <a:pPr>
              <a:lnSpc>
                <a:spcPct val="100000"/>
              </a:lnSpc>
              <a:buFont typeface="Arial"/>
              <a:buChar char="•"/>
            </a:pPr>
            <a:r>
              <a:rPr lang="fr-FR" sz="3200">
                <a:solidFill>
                  <a:srgbClr val="000000"/>
                </a:solidFill>
                <a:latin typeface="Calibri"/>
                <a:ea typeface="Microsoft YaHei"/>
              </a:rPr>
              <a:t>Avec des règles différentes le taux de remplacement était équivalent entre privé et public</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457200" y="273600"/>
            <a:ext cx="8228520" cy="661680"/>
          </a:xfrm>
          <a:prstGeom prst="rect">
            <a:avLst/>
          </a:prstGeom>
          <a:noFill/>
          <a:ln>
            <a:noFill/>
          </a:ln>
        </p:spPr>
        <p:txBody>
          <a:bodyPr lIns="0" tIns="0" rIns="0" bIns="0" anchor="ctr"/>
          <a:lstStyle/>
          <a:p>
            <a:pPr algn="ctr">
              <a:lnSpc>
                <a:spcPct val="100000"/>
              </a:lnSpc>
            </a:pPr>
            <a:r>
              <a:rPr lang="fr-FR" sz="4400" b="1">
                <a:solidFill>
                  <a:srgbClr val="000000"/>
                </a:solidFill>
                <a:latin typeface="Arial"/>
                <a:ea typeface="DejaVu Sans"/>
              </a:rPr>
              <a:t>Un combat utile </a:t>
            </a:r>
            <a:endParaRPr/>
          </a:p>
        </p:txBody>
      </p:sp>
      <p:sp>
        <p:nvSpPr>
          <p:cNvPr id="196" name="CustomShape 2"/>
          <p:cNvSpPr/>
          <p:nvPr/>
        </p:nvSpPr>
        <p:spPr>
          <a:xfrm>
            <a:off x="457200" y="1604520"/>
            <a:ext cx="8228520" cy="3976560"/>
          </a:xfrm>
          <a:prstGeom prst="rect">
            <a:avLst/>
          </a:prstGeom>
          <a:noFill/>
          <a:ln>
            <a:noFill/>
          </a:ln>
        </p:spPr>
      </p:sp>
      <p:pic>
        <p:nvPicPr>
          <p:cNvPr id="197" name="Image 492"/>
          <p:cNvPicPr/>
          <p:nvPr/>
        </p:nvPicPr>
        <p:blipFill>
          <a:blip r:embed="rId2"/>
          <a:stretch>
            <a:fillRect/>
          </a:stretch>
        </p:blipFill>
        <p:spPr>
          <a:xfrm>
            <a:off x="243720" y="1006560"/>
            <a:ext cx="8755560" cy="5760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 name="CustomShape 1"/>
          <p:cNvSpPr/>
          <p:nvPr/>
        </p:nvSpPr>
        <p:spPr>
          <a:xfrm>
            <a:off x="457200" y="274680"/>
            <a:ext cx="8228880" cy="1142280"/>
          </a:xfrm>
          <a:prstGeom prst="rect">
            <a:avLst/>
          </a:prstGeom>
          <a:noFill/>
          <a:ln>
            <a:noFill/>
          </a:ln>
        </p:spPr>
        <p:txBody>
          <a:bodyPr lIns="90000" tIns="45000" rIns="90000" bIns="45000" anchor="ctr" anchorCtr="1"/>
          <a:lstStyle/>
          <a:p>
            <a:r>
              <a:rPr lang="fr-FR" sz="4000" b="1">
                <a:solidFill>
                  <a:srgbClr val="000000"/>
                </a:solidFill>
                <a:latin typeface="Calibri"/>
                <a:ea typeface="Microsoft YaHei"/>
              </a:rPr>
              <a:t>Le temps des réformes : </a:t>
            </a:r>
            <a:endParaRPr/>
          </a:p>
          <a:p>
            <a:pPr algn="ctr">
              <a:lnSpc>
                <a:spcPct val="100000"/>
              </a:lnSpc>
            </a:pPr>
            <a:r>
              <a:rPr lang="fr-FR" sz="4000" b="1">
                <a:solidFill>
                  <a:srgbClr val="000000"/>
                </a:solidFill>
                <a:latin typeface="Calibri"/>
                <a:ea typeface="Microsoft YaHei"/>
              </a:rPr>
              <a:t>le système devient illisible</a:t>
            </a:r>
            <a:endParaRPr/>
          </a:p>
        </p:txBody>
      </p:sp>
      <p:sp>
        <p:nvSpPr>
          <p:cNvPr id="270"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3200">
                <a:solidFill>
                  <a:srgbClr val="000000"/>
                </a:solidFill>
                <a:latin typeface="Calibri"/>
                <a:ea typeface="Microsoft YaHei"/>
              </a:rPr>
              <a:t>Depuis 1987, une succession de réformes « </a:t>
            </a:r>
            <a:r>
              <a:rPr lang="fr-FR" sz="3200" u="sng">
                <a:solidFill>
                  <a:srgbClr val="000000"/>
                </a:solidFill>
                <a:latin typeface="Calibri"/>
                <a:ea typeface="Microsoft YaHei"/>
              </a:rPr>
              <a:t>paramétriques</a:t>
            </a:r>
            <a:r>
              <a:rPr lang="fr-FR" sz="3200">
                <a:solidFill>
                  <a:srgbClr val="000000"/>
                </a:solidFill>
                <a:latin typeface="Calibri"/>
                <a:ea typeface="Microsoft YaHei"/>
              </a:rPr>
              <a:t> » concernant notamment :</a:t>
            </a:r>
            <a:endParaRPr/>
          </a:p>
          <a:p>
            <a:pPr>
              <a:lnSpc>
                <a:spcPct val="100000"/>
              </a:lnSpc>
              <a:buSzPct val="45000"/>
              <a:buFont typeface="StarSymbol"/>
              <a:buChar char="l"/>
            </a:pPr>
            <a:r>
              <a:rPr lang="fr-FR" sz="3200">
                <a:solidFill>
                  <a:srgbClr val="000000"/>
                </a:solidFill>
                <a:latin typeface="Calibri"/>
                <a:ea typeface="Microsoft YaHei"/>
              </a:rPr>
              <a:t> </a:t>
            </a:r>
            <a:endParaRPr/>
          </a:p>
          <a:p>
            <a:pPr>
              <a:lnSpc>
                <a:spcPct val="100000"/>
              </a:lnSpc>
              <a:buFont typeface="Arial"/>
              <a:buChar char="•"/>
            </a:pPr>
            <a:r>
              <a:rPr lang="fr-FR" sz="3200" b="1">
                <a:solidFill>
                  <a:srgbClr val="000000"/>
                </a:solidFill>
                <a:latin typeface="Calibri"/>
                <a:ea typeface="Microsoft YaHei"/>
              </a:rPr>
              <a:t>le privé</a:t>
            </a:r>
            <a:r>
              <a:rPr lang="fr-FR" sz="3200">
                <a:solidFill>
                  <a:srgbClr val="000000"/>
                </a:solidFill>
                <a:latin typeface="Calibri"/>
                <a:ea typeface="Microsoft YaHei"/>
              </a:rPr>
              <a:t> : indexation sur l’inflation des salaires portés au compte (servant au calcul de la pension)</a:t>
            </a:r>
            <a:endParaRPr/>
          </a:p>
          <a:p>
            <a:pPr>
              <a:lnSpc>
                <a:spcPct val="100000"/>
              </a:lnSpc>
              <a:buSzPct val="45000"/>
              <a:buFont typeface="StarSymbol"/>
              <a:buChar char="l"/>
            </a:pPr>
            <a:r>
              <a:rPr lang="fr-FR" sz="3200">
                <a:solidFill>
                  <a:srgbClr val="000000"/>
                </a:solidFill>
                <a:latin typeface="Calibri"/>
                <a:ea typeface="Microsoft YaHei"/>
              </a:rPr>
              <a:t>    Passage des 10 aux 25 meilleures années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 name="CustomShape 1"/>
          <p:cNvSpPr/>
          <p:nvPr/>
        </p:nvSpPr>
        <p:spPr>
          <a:xfrm>
            <a:off x="457200" y="274680"/>
            <a:ext cx="8228880" cy="1142280"/>
          </a:xfrm>
          <a:prstGeom prst="rect">
            <a:avLst/>
          </a:prstGeom>
          <a:noFill/>
          <a:ln>
            <a:noFill/>
          </a:ln>
        </p:spPr>
        <p:txBody>
          <a:bodyPr lIns="90000" tIns="45000" rIns="90000" bIns="45000" anchor="ctr" anchorCtr="1"/>
          <a:lstStyle/>
          <a:p>
            <a:r>
              <a:rPr lang="fr-FR" sz="4000" b="1">
                <a:solidFill>
                  <a:srgbClr val="000000"/>
                </a:solidFill>
                <a:latin typeface="Calibri"/>
                <a:ea typeface="Microsoft YaHei"/>
              </a:rPr>
              <a:t>Le temps des réformes : </a:t>
            </a:r>
            <a:endParaRPr/>
          </a:p>
          <a:p>
            <a:pPr algn="ctr">
              <a:lnSpc>
                <a:spcPct val="100000"/>
              </a:lnSpc>
            </a:pPr>
            <a:r>
              <a:rPr lang="fr-FR" sz="4000" b="1">
                <a:solidFill>
                  <a:srgbClr val="000000"/>
                </a:solidFill>
                <a:latin typeface="Calibri"/>
                <a:ea typeface="Microsoft YaHei"/>
              </a:rPr>
              <a:t>le système devient illisible</a:t>
            </a:r>
            <a:endParaRPr/>
          </a:p>
        </p:txBody>
      </p:sp>
      <p:sp>
        <p:nvSpPr>
          <p:cNvPr id="272"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pPr>
            <a:endParaRPr/>
          </a:p>
          <a:p>
            <a:pPr>
              <a:lnSpc>
                <a:spcPct val="100000"/>
              </a:lnSpc>
              <a:buFont typeface="Arial"/>
              <a:buChar char="•"/>
            </a:pPr>
            <a:r>
              <a:rPr lang="fr-FR" sz="3200" b="1">
                <a:solidFill>
                  <a:srgbClr val="000000"/>
                </a:solidFill>
                <a:latin typeface="Calibri"/>
                <a:ea typeface="Microsoft YaHei"/>
              </a:rPr>
              <a:t>Tous les régimes </a:t>
            </a:r>
            <a:r>
              <a:rPr lang="fr-FR" sz="3200">
                <a:solidFill>
                  <a:srgbClr val="000000"/>
                </a:solidFill>
                <a:latin typeface="Calibri"/>
                <a:ea typeface="Microsoft YaHei"/>
              </a:rPr>
              <a:t>: augmentation de la durée d’assurance et recul de l’âge avec des calendriers différents</a:t>
            </a:r>
            <a:endParaRPr/>
          </a:p>
          <a:p>
            <a:pPr>
              <a:lnSpc>
                <a:spcPct val="100000"/>
              </a:lnSpc>
            </a:pPr>
            <a:endParaRPr/>
          </a:p>
          <a:p>
            <a:pPr>
              <a:lnSpc>
                <a:spcPct val="100000"/>
              </a:lnSpc>
              <a:buFont typeface="Arial"/>
              <a:buChar char="•"/>
            </a:pPr>
            <a:r>
              <a:rPr lang="fr-FR" sz="3200">
                <a:solidFill>
                  <a:srgbClr val="000000"/>
                </a:solidFill>
                <a:latin typeface="Calibri"/>
                <a:ea typeface="Microsoft YaHei"/>
              </a:rPr>
              <a:t>Revalorisation des pensions sur l’inflation depuis 2003 sauf régimes complémentaires</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 name="CustomShape 1"/>
          <p:cNvSpPr/>
          <p:nvPr/>
        </p:nvSpPr>
        <p:spPr>
          <a:xfrm>
            <a:off x="457200" y="274680"/>
            <a:ext cx="8228880" cy="1142280"/>
          </a:xfrm>
          <a:prstGeom prst="rect">
            <a:avLst/>
          </a:prstGeom>
          <a:noFill/>
          <a:ln>
            <a:noFill/>
          </a:ln>
        </p:spPr>
        <p:txBody>
          <a:bodyPr lIns="90000" tIns="45000" rIns="90000" bIns="45000" anchor="ctr" anchorCtr="1"/>
          <a:lstStyle/>
          <a:p>
            <a:r>
              <a:rPr lang="fr-FR" sz="4000" b="1">
                <a:solidFill>
                  <a:srgbClr val="000000"/>
                </a:solidFill>
                <a:latin typeface="Calibri"/>
                <a:ea typeface="Microsoft YaHei"/>
              </a:rPr>
              <a:t>Le temps des réformes : </a:t>
            </a:r>
            <a:endParaRPr/>
          </a:p>
          <a:p>
            <a:pPr algn="ctr">
              <a:lnSpc>
                <a:spcPct val="100000"/>
              </a:lnSpc>
            </a:pPr>
            <a:r>
              <a:rPr lang="fr-FR" sz="4000" b="1">
                <a:solidFill>
                  <a:srgbClr val="000000"/>
                </a:solidFill>
                <a:latin typeface="Calibri"/>
                <a:ea typeface="Microsoft YaHei"/>
              </a:rPr>
              <a:t>un sentiment d’injustice ?</a:t>
            </a:r>
            <a:endParaRPr/>
          </a:p>
        </p:txBody>
      </p:sp>
      <p:sp>
        <p:nvSpPr>
          <p:cNvPr id="274" name="CustomShape 2"/>
          <p:cNvSpPr/>
          <p:nvPr/>
        </p:nvSpPr>
        <p:spPr>
          <a:xfrm>
            <a:off x="457200" y="1600200"/>
            <a:ext cx="8228880" cy="4525200"/>
          </a:xfrm>
          <a:prstGeom prst="rect">
            <a:avLst/>
          </a:prstGeom>
          <a:noFill/>
          <a:ln>
            <a:noFill/>
          </a:ln>
        </p:spPr>
        <p:txBody>
          <a:bodyPr lIns="90000" tIns="45000" rIns="90000" bIns="45000"/>
          <a:lstStyle/>
          <a:p>
            <a:pPr>
              <a:lnSpc>
                <a:spcPct val="80000"/>
              </a:lnSpc>
              <a:buFont typeface="Arial"/>
              <a:buChar char="•"/>
            </a:pPr>
            <a:r>
              <a:rPr lang="fr-FR" sz="3000">
                <a:solidFill>
                  <a:srgbClr val="000000"/>
                </a:solidFill>
                <a:latin typeface="Calibri"/>
                <a:ea typeface="Microsoft YaHei"/>
              </a:rPr>
              <a:t>Bien que la formule de calcul soit identique (salaire X taux X durée travaillée), des règles  spécifiques d’obtention des droits sont établies pour traduire des réalités professionnelles différentes :</a:t>
            </a:r>
            <a:endParaRPr/>
          </a:p>
          <a:p>
            <a:pPr>
              <a:lnSpc>
                <a:spcPct val="80000"/>
              </a:lnSpc>
              <a:buFont typeface="Arial"/>
              <a:buChar char="•"/>
            </a:pPr>
            <a:r>
              <a:rPr lang="fr-FR" sz="3000">
                <a:solidFill>
                  <a:srgbClr val="000000"/>
                </a:solidFill>
                <a:latin typeface="Calibri"/>
                <a:ea typeface="Microsoft YaHei"/>
              </a:rPr>
              <a:t>Salaire de référence :</a:t>
            </a:r>
            <a:endParaRPr/>
          </a:p>
          <a:p>
            <a:pPr>
              <a:lnSpc>
                <a:spcPct val="80000"/>
              </a:lnSpc>
              <a:buSzPct val="45000"/>
              <a:buFont typeface="StarSymbol"/>
              <a:buChar char="l"/>
            </a:pPr>
            <a:r>
              <a:rPr lang="fr-FR" sz="2800">
                <a:solidFill>
                  <a:srgbClr val="000000"/>
                </a:solidFill>
                <a:latin typeface="Calibri"/>
                <a:ea typeface="Microsoft YaHei"/>
              </a:rPr>
              <a:t> - pour le privé, calcul sur les meilleures années,  10 puis dégradation en 25,</a:t>
            </a:r>
            <a:endParaRPr/>
          </a:p>
          <a:p>
            <a:pPr>
              <a:lnSpc>
                <a:spcPct val="80000"/>
              </a:lnSpc>
              <a:buSzPct val="45000"/>
              <a:buFont typeface="StarSymbol"/>
              <a:buChar char="l"/>
            </a:pPr>
            <a:r>
              <a:rPr lang="fr-FR" sz="2800">
                <a:solidFill>
                  <a:srgbClr val="000000"/>
                </a:solidFill>
                <a:latin typeface="Calibri"/>
                <a:ea typeface="Microsoft YaHei"/>
              </a:rPr>
              <a:t> - pour le public, les derniers salaires de la grille de carrière (6 mois dans la Fonction publique hors primes, 5 ans à la SNCF)</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 name="CustomShape 1"/>
          <p:cNvSpPr/>
          <p:nvPr/>
        </p:nvSpPr>
        <p:spPr>
          <a:xfrm>
            <a:off x="457200" y="274680"/>
            <a:ext cx="8228880" cy="1142280"/>
          </a:xfrm>
          <a:prstGeom prst="rect">
            <a:avLst/>
          </a:prstGeom>
          <a:noFill/>
          <a:ln>
            <a:noFill/>
          </a:ln>
        </p:spPr>
        <p:txBody>
          <a:bodyPr lIns="90000" tIns="45000" rIns="90000" bIns="45000" anchor="ctr" anchorCtr="1"/>
          <a:lstStyle/>
          <a:p>
            <a:r>
              <a:rPr lang="fr-FR" sz="4000" b="1">
                <a:solidFill>
                  <a:srgbClr val="000000"/>
                </a:solidFill>
                <a:latin typeface="Calibri"/>
                <a:ea typeface="Microsoft YaHei"/>
              </a:rPr>
              <a:t>Le temps des réformes : </a:t>
            </a:r>
            <a:endParaRPr/>
          </a:p>
          <a:p>
            <a:pPr algn="ctr">
              <a:lnSpc>
                <a:spcPct val="100000"/>
              </a:lnSpc>
            </a:pPr>
            <a:r>
              <a:rPr lang="fr-FR" sz="4000" b="1">
                <a:solidFill>
                  <a:srgbClr val="000000"/>
                </a:solidFill>
                <a:latin typeface="Calibri"/>
                <a:ea typeface="Microsoft YaHei"/>
              </a:rPr>
              <a:t>un sentiment d’injustice ?</a:t>
            </a:r>
            <a:endParaRPr/>
          </a:p>
        </p:txBody>
      </p:sp>
      <p:sp>
        <p:nvSpPr>
          <p:cNvPr id="276" name="CustomShape 2"/>
          <p:cNvSpPr/>
          <p:nvPr/>
        </p:nvSpPr>
        <p:spPr>
          <a:xfrm>
            <a:off x="457200" y="1600200"/>
            <a:ext cx="8228880" cy="4525200"/>
          </a:xfrm>
          <a:prstGeom prst="rect">
            <a:avLst/>
          </a:prstGeom>
          <a:noFill/>
          <a:ln>
            <a:noFill/>
          </a:ln>
        </p:spPr>
        <p:txBody>
          <a:bodyPr lIns="90000" tIns="45000" rIns="90000" bIns="45000"/>
          <a:lstStyle/>
          <a:p>
            <a:pPr>
              <a:lnSpc>
                <a:spcPct val="80000"/>
              </a:lnSpc>
              <a:buFont typeface="Arial"/>
              <a:buChar char="•"/>
            </a:pPr>
            <a:r>
              <a:rPr lang="fr-FR" sz="3000">
                <a:solidFill>
                  <a:srgbClr val="000000"/>
                </a:solidFill>
                <a:latin typeface="Calibri"/>
                <a:ea typeface="Microsoft YaHei"/>
              </a:rPr>
              <a:t>Durée de carrière : même nombre de trimestres acquis de façon différentes (172 pour la génération 1973)</a:t>
            </a:r>
            <a:endParaRPr/>
          </a:p>
          <a:p>
            <a:pPr>
              <a:lnSpc>
                <a:spcPct val="80000"/>
              </a:lnSpc>
            </a:pPr>
            <a:endParaRPr/>
          </a:p>
          <a:p>
            <a:pPr>
              <a:lnSpc>
                <a:spcPct val="80000"/>
              </a:lnSpc>
              <a:buFont typeface="Arial"/>
              <a:buChar char="•"/>
            </a:pPr>
            <a:r>
              <a:rPr lang="fr-FR" sz="3000" b="1">
                <a:solidFill>
                  <a:srgbClr val="000000"/>
                </a:solidFill>
                <a:latin typeface="Calibri"/>
                <a:ea typeface="Microsoft YaHei"/>
              </a:rPr>
              <a:t>Pour le privé</a:t>
            </a:r>
            <a:r>
              <a:rPr lang="fr-FR" sz="3000">
                <a:solidFill>
                  <a:srgbClr val="000000"/>
                </a:solidFill>
                <a:latin typeface="Calibri"/>
                <a:ea typeface="Microsoft YaHei"/>
              </a:rPr>
              <a:t>, pour compenser la précarité un trimestre s’obtient dès la valeur de 150 heures de SMIC de salaires (1482 € en 2018)</a:t>
            </a:r>
            <a:endParaRPr/>
          </a:p>
          <a:p>
            <a:pPr>
              <a:lnSpc>
                <a:spcPct val="80000"/>
              </a:lnSpc>
              <a:buSzPct val="45000"/>
              <a:buFont typeface="StarSymbol"/>
              <a:buChar char="l"/>
            </a:pPr>
            <a:r>
              <a:rPr lang="fr-FR" sz="3000">
                <a:solidFill>
                  <a:srgbClr val="000000"/>
                </a:solidFill>
                <a:latin typeface="Calibri"/>
                <a:ea typeface="Microsoft YaHei"/>
              </a:rPr>
              <a:t> Validation de trimestres pour les périodes de  chômage, maladie, maternité et éducation</a:t>
            </a:r>
            <a:endParaRPr/>
          </a:p>
          <a:p>
            <a:pPr>
              <a:lnSpc>
                <a:spcPct val="80000"/>
              </a:lnSpc>
            </a:pPr>
            <a:endParaRPr/>
          </a:p>
          <a:p>
            <a:pPr>
              <a:lnSpc>
                <a:spcPct val="80000"/>
              </a:lnSpc>
              <a:buFont typeface="Arial"/>
              <a:buChar char="•"/>
            </a:pPr>
            <a:r>
              <a:rPr lang="fr-FR" sz="3000" b="1">
                <a:solidFill>
                  <a:srgbClr val="000000"/>
                </a:solidFill>
                <a:latin typeface="Calibri"/>
                <a:ea typeface="Microsoft YaHei"/>
              </a:rPr>
              <a:t>Pour le public</a:t>
            </a:r>
            <a:r>
              <a:rPr lang="fr-FR" sz="3000">
                <a:solidFill>
                  <a:srgbClr val="000000"/>
                </a:solidFill>
                <a:latin typeface="Calibri"/>
                <a:ea typeface="Microsoft YaHei"/>
              </a:rPr>
              <a:t>, calcul sur la durée travaillée du fait de l’emploi permanent qui justifie le statut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7" name="CustomShape 1"/>
          <p:cNvSpPr/>
          <p:nvPr/>
        </p:nvSpPr>
        <p:spPr>
          <a:xfrm>
            <a:off x="457200" y="274680"/>
            <a:ext cx="8228880" cy="1142280"/>
          </a:xfrm>
          <a:prstGeom prst="rect">
            <a:avLst/>
          </a:prstGeom>
          <a:noFill/>
          <a:ln>
            <a:noFill/>
          </a:ln>
        </p:spPr>
        <p:txBody>
          <a:bodyPr lIns="90000" tIns="45000" rIns="90000" bIns="45000" anchor="ctr" anchorCtr="1"/>
          <a:lstStyle/>
          <a:p>
            <a:r>
              <a:rPr lang="fr-FR" sz="4000" b="1">
                <a:solidFill>
                  <a:srgbClr val="000000"/>
                </a:solidFill>
                <a:latin typeface="Calibri"/>
                <a:ea typeface="Microsoft YaHei"/>
              </a:rPr>
              <a:t>Le temps des réformes : </a:t>
            </a:r>
            <a:endParaRPr/>
          </a:p>
          <a:p>
            <a:pPr algn="ctr">
              <a:lnSpc>
                <a:spcPct val="100000"/>
              </a:lnSpc>
            </a:pPr>
            <a:r>
              <a:rPr lang="fr-FR" sz="4000" b="1">
                <a:solidFill>
                  <a:srgbClr val="000000"/>
                </a:solidFill>
                <a:latin typeface="Calibri"/>
                <a:ea typeface="Microsoft YaHei"/>
              </a:rPr>
              <a:t>un sentiment d’injustice ?</a:t>
            </a:r>
            <a:endParaRPr/>
          </a:p>
        </p:txBody>
      </p:sp>
      <p:sp>
        <p:nvSpPr>
          <p:cNvPr id="278"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3200">
                <a:solidFill>
                  <a:srgbClr val="000000"/>
                </a:solidFill>
                <a:latin typeface="Calibri"/>
                <a:ea typeface="Microsoft YaHei"/>
              </a:rPr>
              <a:t>L’application des règles du public au privé désavantagerait les salariés</a:t>
            </a:r>
            <a:endParaRPr/>
          </a:p>
          <a:p>
            <a:pPr>
              <a:lnSpc>
                <a:spcPct val="100000"/>
              </a:lnSpc>
              <a:buFont typeface="Arial"/>
              <a:buChar char="•"/>
            </a:pPr>
            <a:r>
              <a:rPr lang="fr-FR" sz="3200">
                <a:solidFill>
                  <a:srgbClr val="000000"/>
                </a:solidFill>
                <a:latin typeface="Calibri"/>
                <a:ea typeface="Microsoft YaHei"/>
              </a:rPr>
              <a:t>L’application des règles du privé au public auraient des conséquences négatives sur leur retraite</a:t>
            </a:r>
            <a:endParaRPr/>
          </a:p>
          <a:p>
            <a:pPr>
              <a:lnSpc>
                <a:spcPct val="100000"/>
              </a:lnSpc>
              <a:buFont typeface="Arial"/>
              <a:buChar char="•"/>
            </a:pPr>
            <a:r>
              <a:rPr lang="fr-FR" sz="3200">
                <a:solidFill>
                  <a:srgbClr val="000000"/>
                </a:solidFill>
                <a:latin typeface="Calibri"/>
                <a:ea typeface="Microsoft YaHei"/>
              </a:rPr>
              <a:t>C’est le durcissement des conditions d’acquisition des droits et le décalage des calendriers qui crée un sentiment d’injustice</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9"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fondements de la construction du système de retraite : inéquitable ?</a:t>
            </a:r>
            <a:endParaRPr/>
          </a:p>
        </p:txBody>
      </p:sp>
      <p:sp>
        <p:nvSpPr>
          <p:cNvPr id="280" name="CustomShape 2"/>
          <p:cNvSpPr/>
          <p:nvPr/>
        </p:nvSpPr>
        <p:spPr>
          <a:xfrm>
            <a:off x="457200" y="1728000"/>
            <a:ext cx="8228880" cy="4525200"/>
          </a:xfrm>
          <a:prstGeom prst="rect">
            <a:avLst/>
          </a:prstGeom>
          <a:noFill/>
          <a:ln>
            <a:noFill/>
          </a:ln>
        </p:spPr>
        <p:txBody>
          <a:bodyPr lIns="90000" tIns="45000" rIns="90000" bIns="45000"/>
          <a:lstStyle/>
          <a:p>
            <a:pPr>
              <a:lnSpc>
                <a:spcPct val="100000"/>
              </a:lnSpc>
              <a:buSzPct val="45000"/>
              <a:buFont typeface="StarSymbol"/>
              <a:buChar char="l"/>
            </a:pPr>
            <a:r>
              <a:rPr lang="fr-FR" sz="2800" b="1">
                <a:solidFill>
                  <a:srgbClr val="000000"/>
                </a:solidFill>
                <a:latin typeface="Arial"/>
                <a:ea typeface="Microsoft YaHei"/>
              </a:rPr>
              <a:t>►</a:t>
            </a:r>
            <a:r>
              <a:rPr lang="fr-FR" sz="2600" b="1">
                <a:solidFill>
                  <a:srgbClr val="000000"/>
                </a:solidFill>
                <a:latin typeface="Calibri"/>
                <a:ea typeface="Microsoft YaHei"/>
              </a:rPr>
              <a:t> Il faut comparer ce qui est comparable, en qualifications et déroulement des carrière. Montant mensuel brut moyen de la pension de droit direct par régime avec carrière complète :</a:t>
            </a:r>
            <a:endParaRPr/>
          </a:p>
          <a:p>
            <a:pPr>
              <a:lnSpc>
                <a:spcPct val="100000"/>
              </a:lnSpc>
              <a:buSzPct val="45000"/>
              <a:buFont typeface="StarSymbol"/>
              <a:buChar char="l"/>
            </a:pPr>
            <a:r>
              <a:rPr lang="fr-FR" sz="2600" b="1">
                <a:solidFill>
                  <a:srgbClr val="000000"/>
                </a:solidFill>
                <a:latin typeface="Calibri"/>
                <a:ea typeface="Microsoft YaHei"/>
              </a:rPr>
              <a:t>1- Régime général : 1820€, MSA salariés : 1740€ et</a:t>
            </a:r>
            <a:endParaRPr/>
          </a:p>
          <a:p>
            <a:pPr>
              <a:lnSpc>
                <a:spcPct val="100000"/>
              </a:lnSpc>
              <a:buSzPct val="45000"/>
              <a:buFont typeface="StarSymbol"/>
              <a:buChar char="l"/>
            </a:pPr>
            <a:r>
              <a:rPr lang="fr-FR" sz="2600" b="1">
                <a:solidFill>
                  <a:srgbClr val="000000"/>
                </a:solidFill>
                <a:latin typeface="Calibri"/>
                <a:ea typeface="Microsoft YaHei"/>
              </a:rPr>
              <a:t>CNRACL : 1880€ (même structure de qualification)</a:t>
            </a:r>
            <a:endParaRPr/>
          </a:p>
          <a:p>
            <a:pPr>
              <a:lnSpc>
                <a:spcPct val="100000"/>
              </a:lnSpc>
              <a:buSzPct val="45000"/>
              <a:buFont typeface="StarSymbol"/>
              <a:buChar char="l"/>
            </a:pPr>
            <a:r>
              <a:rPr lang="fr-FR" sz="2600" b="1">
                <a:solidFill>
                  <a:srgbClr val="000000"/>
                </a:solidFill>
                <a:latin typeface="Calibri"/>
                <a:ea typeface="Microsoft YaHei"/>
              </a:rPr>
              <a:t>2- FP Etat : 2590€, régimes spéciaux : 2600€, professions libérales: 2420€ (même structure de qualification)</a:t>
            </a:r>
            <a:endParaRPr/>
          </a:p>
          <a:p>
            <a:pPr>
              <a:lnSpc>
                <a:spcPct val="100000"/>
              </a:lnSpc>
              <a:buSzPct val="45000"/>
              <a:buFont typeface="StarSymbol"/>
              <a:buChar char="l"/>
            </a:pPr>
            <a:r>
              <a:rPr lang="fr-FR" sz="2600" b="1">
                <a:solidFill>
                  <a:srgbClr val="000000"/>
                </a:solidFill>
                <a:latin typeface="Calibri"/>
                <a:ea typeface="Microsoft YaHei"/>
              </a:rPr>
              <a:t>3- MSA non salariés : 730€, RSI commerçants : 1020,</a:t>
            </a:r>
            <a:endParaRPr/>
          </a:p>
          <a:p>
            <a:pPr>
              <a:lnSpc>
                <a:spcPct val="100000"/>
              </a:lnSpc>
              <a:buSzPct val="45000"/>
              <a:buFont typeface="StarSymbol"/>
              <a:buChar char="l"/>
            </a:pPr>
            <a:r>
              <a:rPr lang="fr-FR" sz="2600" b="1">
                <a:solidFill>
                  <a:srgbClr val="000000"/>
                </a:solidFill>
                <a:latin typeface="Calibri"/>
                <a:ea typeface="Microsoft YaHei"/>
              </a:rPr>
              <a:t>RSI artisans : 1030€</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1" name="CustomShape 1"/>
          <p:cNvSpPr/>
          <p:nvPr/>
        </p:nvSpPr>
        <p:spPr>
          <a:xfrm>
            <a:off x="457200" y="274680"/>
            <a:ext cx="8228880" cy="1142280"/>
          </a:xfrm>
          <a:prstGeom prst="rect">
            <a:avLst/>
          </a:prstGeom>
          <a:noFill/>
          <a:ln>
            <a:noFill/>
          </a:ln>
        </p:spPr>
        <p:txBody>
          <a:bodyPr lIns="90000" tIns="45000" rIns="90000" bIns="45000" anchor="ctr" anchorCtr="1"/>
          <a:lstStyle/>
          <a:p>
            <a:r>
              <a:rPr lang="fr-FR" sz="4400" b="1">
                <a:solidFill>
                  <a:srgbClr val="000000"/>
                </a:solidFill>
                <a:latin typeface="Calibri"/>
                <a:ea typeface="Microsoft YaHei"/>
              </a:rPr>
              <a:t>Le temps des réformes : </a:t>
            </a:r>
            <a:endParaRPr/>
          </a:p>
          <a:p>
            <a:pPr algn="ctr">
              <a:lnSpc>
                <a:spcPct val="100000"/>
              </a:lnSpc>
            </a:pPr>
            <a:r>
              <a:rPr lang="fr-FR" sz="4400" b="1">
                <a:solidFill>
                  <a:srgbClr val="000000"/>
                </a:solidFill>
                <a:latin typeface="Calibri"/>
                <a:ea typeface="Microsoft YaHei"/>
              </a:rPr>
              <a:t>un sentiment d’injustice ?</a:t>
            </a:r>
            <a:endParaRPr/>
          </a:p>
        </p:txBody>
      </p:sp>
      <p:sp>
        <p:nvSpPr>
          <p:cNvPr id="282"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2800">
                <a:solidFill>
                  <a:srgbClr val="000000"/>
                </a:solidFill>
                <a:latin typeface="Calibri"/>
                <a:ea typeface="Microsoft YaHei"/>
              </a:rPr>
              <a:t>Les différences de droits entre régimes sur les dispositifs de solidarité entretiennent un sentiment d’injustice</a:t>
            </a:r>
            <a:endParaRPr/>
          </a:p>
          <a:p>
            <a:pPr>
              <a:lnSpc>
                <a:spcPct val="100000"/>
              </a:lnSpc>
              <a:buFont typeface="Arial"/>
              <a:buChar char="•"/>
            </a:pPr>
            <a:r>
              <a:rPr lang="fr-FR" sz="2800">
                <a:solidFill>
                  <a:srgbClr val="000000"/>
                </a:solidFill>
                <a:latin typeface="Calibri"/>
                <a:ea typeface="Microsoft YaHei"/>
              </a:rPr>
              <a:t>La CGT est favorable à l’homogénéisation de ces droits dans tous les régimes</a:t>
            </a:r>
            <a:endParaRPr/>
          </a:p>
          <a:p>
            <a:pPr>
              <a:lnSpc>
                <a:spcPct val="100000"/>
              </a:lnSpc>
              <a:buFont typeface="Arial"/>
              <a:buChar char="•"/>
            </a:pPr>
            <a:r>
              <a:rPr lang="fr-FR" sz="2800">
                <a:solidFill>
                  <a:srgbClr val="000000"/>
                </a:solidFill>
                <a:latin typeface="Calibri"/>
                <a:ea typeface="Microsoft YaHei"/>
              </a:rPr>
              <a:t>Minimum contributif CNAV à 680 € + la pension des complémentaires (= 85% du SMIC net), minimum garanti Fonction publique à 1167€, pension de réversion, majoration pour enfants, MDA (8 trimestres, bonification d’un an)</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3"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400" b="1">
                <a:solidFill>
                  <a:srgbClr val="000000"/>
                </a:solidFill>
                <a:latin typeface="Calibri"/>
                <a:ea typeface="Microsoft YaHei"/>
              </a:rPr>
              <a:t>Les qualités du système de retraite</a:t>
            </a:r>
            <a:endParaRPr/>
          </a:p>
        </p:txBody>
      </p:sp>
      <p:sp>
        <p:nvSpPr>
          <p:cNvPr id="284"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3200">
                <a:solidFill>
                  <a:srgbClr val="000000"/>
                </a:solidFill>
                <a:latin typeface="Calibri"/>
                <a:ea typeface="Microsoft YaHei"/>
              </a:rPr>
              <a:t>Jusqu’à fin 80 notre système de retraite a avancé progressivement avec des objectifs porteurs de valeurs :</a:t>
            </a:r>
            <a:endParaRPr/>
          </a:p>
          <a:p>
            <a:pPr>
              <a:lnSpc>
                <a:spcPct val="100000"/>
              </a:lnSpc>
              <a:buSzPct val="45000"/>
              <a:buFont typeface="StarSymbol"/>
              <a:buChar char="l"/>
            </a:pPr>
            <a:r>
              <a:rPr lang="fr-FR" sz="3200">
                <a:solidFill>
                  <a:srgbClr val="000000"/>
                </a:solidFill>
                <a:latin typeface="Calibri"/>
                <a:ea typeface="Microsoft YaHei"/>
              </a:rPr>
              <a:t>    progrès, solidarité, démocratie</a:t>
            </a:r>
            <a:endParaRPr/>
          </a:p>
          <a:p>
            <a:pPr>
              <a:lnSpc>
                <a:spcPct val="100000"/>
              </a:lnSpc>
              <a:buSzPct val="45000"/>
              <a:buFont typeface="StarSymbol"/>
              <a:buChar char="l"/>
            </a:pPr>
            <a:r>
              <a:rPr lang="fr-FR" sz="3200">
                <a:solidFill>
                  <a:srgbClr val="000000"/>
                </a:solidFill>
                <a:latin typeface="Calibri"/>
                <a:ea typeface="Microsoft YaHei"/>
              </a:rPr>
              <a:t>La retraite a permis d’assurer un niveau de vie sans décrochage important avec celui des actifs, et de faire reculer la pauvreté chez les retraités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400" b="1">
                <a:solidFill>
                  <a:srgbClr val="000000"/>
                </a:solidFill>
                <a:latin typeface="Calibri"/>
                <a:ea typeface="Microsoft YaHei"/>
              </a:rPr>
              <a:t>Les qualités du système de retraite</a:t>
            </a:r>
            <a:endParaRPr/>
          </a:p>
        </p:txBody>
      </p:sp>
      <p:sp>
        <p:nvSpPr>
          <p:cNvPr id="286"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SzPct val="45000"/>
              <a:buFont typeface="StarSymbol"/>
              <a:buChar char="l"/>
            </a:pPr>
            <a:r>
              <a:rPr lang="fr-FR" sz="3200">
                <a:solidFill>
                  <a:srgbClr val="000000"/>
                </a:solidFill>
                <a:latin typeface="Calibri"/>
                <a:ea typeface="Microsoft YaHei"/>
              </a:rPr>
              <a:t>De plus, particulièrement dans le privé, les paramètres de calcul retenus ont eu pour objectifs de réduire les inégalités de la vie active (par exemple temps partiel subi : 150 heures de SMIC)</a:t>
            </a:r>
            <a:endParaRPr/>
          </a:p>
          <a:p>
            <a:pPr>
              <a:lnSpc>
                <a:spcPct val="100000"/>
              </a:lnSpc>
              <a:buSzPct val="45000"/>
              <a:buFont typeface="StarSymbol"/>
              <a:buChar char="l"/>
            </a:pPr>
            <a:r>
              <a:rPr lang="fr-FR" sz="3200">
                <a:solidFill>
                  <a:srgbClr val="000000"/>
                </a:solidFill>
                <a:latin typeface="Calibri"/>
                <a:ea typeface="Microsoft YaHei"/>
              </a:rPr>
              <a:t>Des éléments de solidarité ont été introduits avec les mêmes objectifs (droits familiaux, trimestres de chômage ou de maladie,…)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7"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400" b="1">
                <a:solidFill>
                  <a:srgbClr val="000000"/>
                </a:solidFill>
                <a:latin typeface="Calibri"/>
                <a:ea typeface="Microsoft YaHei"/>
              </a:rPr>
              <a:t>Les qualités du système de retraite</a:t>
            </a:r>
            <a:endParaRPr/>
          </a:p>
        </p:txBody>
      </p:sp>
      <p:sp>
        <p:nvSpPr>
          <p:cNvPr id="288"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SzPct val="45000"/>
              <a:buFont typeface="StarSymbol"/>
              <a:buChar char="l"/>
            </a:pPr>
            <a:r>
              <a:rPr lang="fr-FR" sz="3200">
                <a:solidFill>
                  <a:srgbClr val="000000"/>
                </a:solidFill>
                <a:latin typeface="Calibri"/>
                <a:ea typeface="Microsoft YaHei"/>
              </a:rPr>
              <a:t>Le système par annuités permet plus facilement de mettre en place ces correctifs par la redistribution qu’il organise et par les  solidarités entre générations et au sein d’une même génération</a:t>
            </a:r>
            <a:endParaRPr/>
          </a:p>
          <a:p>
            <a:pPr>
              <a:lnSpc>
                <a:spcPct val="100000"/>
              </a:lnSpc>
              <a:buSzPct val="45000"/>
              <a:buFont typeface="StarSymbol"/>
              <a:buChar char="l"/>
            </a:pPr>
            <a:r>
              <a:rPr lang="fr-FR" sz="3200">
                <a:solidFill>
                  <a:srgbClr val="000000"/>
                </a:solidFill>
                <a:latin typeface="Calibri"/>
                <a:ea typeface="Microsoft YaHei"/>
              </a:rPr>
              <a:t>Notre système actuel, par répartition et majoritairement par annuités, malgré toutes ses imperfections, assure ces objectifs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457200" y="274680"/>
            <a:ext cx="8228880" cy="1142640"/>
          </a:xfrm>
          <a:prstGeom prst="rect">
            <a:avLst/>
          </a:prstGeom>
          <a:noFill/>
          <a:ln>
            <a:noFill/>
          </a:ln>
        </p:spPr>
        <p:txBody>
          <a:bodyPr lIns="0" tIns="0" rIns="0" bIns="0" anchor="ctr"/>
          <a:lstStyle/>
          <a:p>
            <a:r>
              <a:rPr lang="fr-FR" sz="3200" b="1">
                <a:latin typeface="Arial"/>
              </a:rPr>
              <a:t>Revenu moyen des retraités par rapport </a:t>
            </a:r>
            <a:endParaRPr/>
          </a:p>
          <a:p>
            <a:pPr algn="ctr">
              <a:lnSpc>
                <a:spcPct val="100000"/>
              </a:lnSpc>
            </a:pPr>
            <a:r>
              <a:rPr lang="fr-FR" sz="3200" b="1">
                <a:latin typeface="Arial"/>
              </a:rPr>
              <a:t>au revenu moyen de toute la population</a:t>
            </a:r>
            <a:endParaRPr/>
          </a:p>
        </p:txBody>
      </p:sp>
      <p:sp>
        <p:nvSpPr>
          <p:cNvPr id="199" name="CustomShape 2"/>
          <p:cNvSpPr/>
          <p:nvPr/>
        </p:nvSpPr>
        <p:spPr>
          <a:xfrm>
            <a:off x="457200" y="1604520"/>
            <a:ext cx="8228880" cy="3976920"/>
          </a:xfrm>
          <a:prstGeom prst="rect">
            <a:avLst/>
          </a:prstGeom>
          <a:noFill/>
          <a:ln>
            <a:noFill/>
          </a:ln>
        </p:spPr>
      </p:sp>
      <p:pic>
        <p:nvPicPr>
          <p:cNvPr id="200" name="Image 199"/>
          <p:cNvPicPr/>
          <p:nvPr/>
        </p:nvPicPr>
        <p:blipFill>
          <a:blip r:embed="rId2"/>
          <a:stretch>
            <a:fillRect/>
          </a:stretch>
        </p:blipFill>
        <p:spPr>
          <a:xfrm>
            <a:off x="216000" y="1656000"/>
            <a:ext cx="8783640" cy="5076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400" b="1">
                <a:solidFill>
                  <a:srgbClr val="000000"/>
                </a:solidFill>
                <a:latin typeface="Calibri"/>
                <a:ea typeface="Microsoft YaHei"/>
              </a:rPr>
              <a:t>La méthode du gouvernement</a:t>
            </a:r>
            <a:endParaRPr/>
          </a:p>
        </p:txBody>
      </p:sp>
      <p:sp>
        <p:nvSpPr>
          <p:cNvPr id="290"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3200" i="1">
                <a:solidFill>
                  <a:srgbClr val="000000"/>
                </a:solidFill>
                <a:latin typeface="Calibri"/>
                <a:ea typeface="Microsoft YaHei"/>
              </a:rPr>
              <a:t>La </a:t>
            </a:r>
            <a:r>
              <a:rPr lang="fr-FR" sz="3200" i="1" u="sng">
                <a:solidFill>
                  <a:srgbClr val="000000"/>
                </a:solidFill>
                <a:latin typeface="Calibri"/>
                <a:ea typeface="Microsoft YaHei"/>
              </a:rPr>
              <a:t>méthode</a:t>
            </a:r>
            <a:r>
              <a:rPr lang="fr-FR" sz="3200" i="1">
                <a:solidFill>
                  <a:srgbClr val="000000"/>
                </a:solidFill>
                <a:latin typeface="Calibri"/>
                <a:ea typeface="Microsoft YaHei"/>
              </a:rPr>
              <a:t> gouvernementale est, en soi, un élément important de la réforme.</a:t>
            </a:r>
            <a:endParaRPr/>
          </a:p>
          <a:p>
            <a:pPr>
              <a:lnSpc>
                <a:spcPct val="100000"/>
              </a:lnSpc>
            </a:pPr>
            <a:endParaRPr/>
          </a:p>
          <a:p>
            <a:pPr>
              <a:lnSpc>
                <a:spcPct val="100000"/>
              </a:lnSpc>
              <a:buFont typeface="Arial"/>
              <a:buChar char="•"/>
            </a:pPr>
            <a:r>
              <a:rPr lang="fr-FR" sz="3200">
                <a:solidFill>
                  <a:srgbClr val="000000"/>
                </a:solidFill>
                <a:latin typeface="Calibri"/>
                <a:ea typeface="Microsoft YaHei"/>
              </a:rPr>
              <a:t>Plusieurs axes prévisibles :</a:t>
            </a:r>
            <a:endParaRPr/>
          </a:p>
          <a:p>
            <a:pPr>
              <a:lnSpc>
                <a:spcPct val="100000"/>
              </a:lnSpc>
              <a:buSzPct val="45000"/>
              <a:buFont typeface="StarSymbol"/>
              <a:buChar char="l"/>
            </a:pPr>
            <a:r>
              <a:rPr lang="fr-FR" sz="3200">
                <a:solidFill>
                  <a:srgbClr val="000000"/>
                </a:solidFill>
                <a:latin typeface="Calibri"/>
                <a:ea typeface="Microsoft YaHei"/>
              </a:rPr>
              <a:t>	</a:t>
            </a:r>
            <a:r>
              <a:rPr lang="fr-FR" sz="2900">
                <a:solidFill>
                  <a:srgbClr val="0070C0"/>
                </a:solidFill>
                <a:latin typeface="Calibri"/>
                <a:ea typeface="Microsoft YaHei"/>
              </a:rPr>
              <a:t>1 -</a:t>
            </a:r>
            <a:r>
              <a:rPr lang="fr-FR" sz="3200">
                <a:solidFill>
                  <a:srgbClr val="000000"/>
                </a:solidFill>
                <a:latin typeface="Calibri"/>
                <a:ea typeface="Microsoft YaHei"/>
              </a:rPr>
              <a:t> </a:t>
            </a:r>
            <a:r>
              <a:rPr lang="fr-FR" sz="3200">
                <a:solidFill>
                  <a:srgbClr val="0070C0"/>
                </a:solidFill>
                <a:latin typeface="Calibri"/>
                <a:ea typeface="Microsoft YaHei"/>
              </a:rPr>
              <a:t>discréditer le système actuel,</a:t>
            </a:r>
            <a:endParaRPr/>
          </a:p>
          <a:p>
            <a:pPr>
              <a:lnSpc>
                <a:spcPct val="100000"/>
              </a:lnSpc>
              <a:buSzPct val="45000"/>
              <a:buFont typeface="StarSymbol"/>
              <a:buChar char="l"/>
            </a:pPr>
            <a:r>
              <a:rPr lang="fr-FR" sz="3200">
                <a:solidFill>
                  <a:srgbClr val="0070C0"/>
                </a:solidFill>
                <a:latin typeface="Calibri"/>
                <a:ea typeface="Microsoft YaHei"/>
              </a:rPr>
              <a:t>	</a:t>
            </a:r>
            <a:r>
              <a:rPr lang="fr-FR" sz="2900">
                <a:solidFill>
                  <a:srgbClr val="0070C0"/>
                </a:solidFill>
                <a:latin typeface="Calibri"/>
                <a:ea typeface="Microsoft YaHei"/>
              </a:rPr>
              <a:t>2 -</a:t>
            </a:r>
            <a:r>
              <a:rPr lang="fr-FR" sz="3200">
                <a:solidFill>
                  <a:srgbClr val="0070C0"/>
                </a:solidFill>
                <a:latin typeface="Calibri"/>
                <a:ea typeface="Microsoft YaHei"/>
              </a:rPr>
              <a:t> opposer les générations</a:t>
            </a:r>
            <a:endParaRPr/>
          </a:p>
          <a:p>
            <a:pPr>
              <a:lnSpc>
                <a:spcPct val="100000"/>
              </a:lnSpc>
              <a:buSzPct val="45000"/>
              <a:buFont typeface="StarSymbol"/>
              <a:buChar char="l"/>
            </a:pPr>
            <a:r>
              <a:rPr lang="fr-FR" sz="3200">
                <a:solidFill>
                  <a:srgbClr val="0070C0"/>
                </a:solidFill>
                <a:latin typeface="Calibri"/>
                <a:ea typeface="Microsoft YaHei"/>
              </a:rPr>
              <a:t>	</a:t>
            </a:r>
            <a:r>
              <a:rPr lang="fr-FR" sz="2900">
                <a:solidFill>
                  <a:srgbClr val="0070C0"/>
                </a:solidFill>
                <a:latin typeface="Calibri"/>
                <a:ea typeface="Microsoft YaHei"/>
              </a:rPr>
              <a:t>3</a:t>
            </a:r>
            <a:r>
              <a:rPr lang="fr-FR" sz="3200">
                <a:solidFill>
                  <a:srgbClr val="0070C0"/>
                </a:solidFill>
                <a:latin typeface="Calibri"/>
                <a:ea typeface="Microsoft YaHei"/>
              </a:rPr>
              <a:t> - et les secteurs professionnels,</a:t>
            </a:r>
            <a:endParaRPr/>
          </a:p>
          <a:p>
            <a:pPr>
              <a:lnSpc>
                <a:spcPct val="100000"/>
              </a:lnSpc>
            </a:pPr>
            <a:endParaRPr/>
          </a:p>
        </p:txBody>
      </p:sp>
      <p:sp>
        <p:nvSpPr>
          <p:cNvPr id="291" name="CustomShape 3"/>
          <p:cNvSpPr/>
          <p:nvPr/>
        </p:nvSpPr>
        <p:spPr>
          <a:xfrm>
            <a:off x="3124080" y="6356520"/>
            <a:ext cx="289476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292" name="CustomShape 4"/>
          <p:cNvSpPr/>
          <p:nvPr/>
        </p:nvSpPr>
        <p:spPr>
          <a:xfrm>
            <a:off x="6553080" y="6356520"/>
            <a:ext cx="2133000" cy="364320"/>
          </a:xfrm>
          <a:prstGeom prst="rect">
            <a:avLst/>
          </a:prstGeom>
          <a:noFill/>
          <a:ln>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3" name="CustomShape 1"/>
          <p:cNvSpPr/>
          <p:nvPr/>
        </p:nvSpPr>
        <p:spPr>
          <a:xfrm>
            <a:off x="628560" y="365040"/>
            <a:ext cx="7886160" cy="6886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objectifs du gouvernement</a:t>
            </a:r>
            <a:endParaRPr/>
          </a:p>
        </p:txBody>
      </p:sp>
      <p:sp>
        <p:nvSpPr>
          <p:cNvPr id="294" name="CustomShape 2"/>
          <p:cNvSpPr/>
          <p:nvPr/>
        </p:nvSpPr>
        <p:spPr>
          <a:xfrm>
            <a:off x="628560" y="1252800"/>
            <a:ext cx="7886160" cy="4562640"/>
          </a:xfrm>
          <a:prstGeom prst="rect">
            <a:avLst/>
          </a:prstGeom>
          <a:noFill/>
          <a:ln>
            <a:noFill/>
          </a:ln>
        </p:spPr>
        <p:txBody>
          <a:bodyPr lIns="90000" tIns="45000" rIns="90000" bIns="45000"/>
          <a:lstStyle/>
          <a:p>
            <a:pPr>
              <a:lnSpc>
                <a:spcPct val="80000"/>
              </a:lnSpc>
              <a:buSzPct val="45000"/>
              <a:buFont typeface="StarSymbol"/>
              <a:buChar char="l"/>
            </a:pPr>
            <a:r>
              <a:rPr lang="fr-FR" sz="3000">
                <a:solidFill>
                  <a:srgbClr val="000000"/>
                </a:solidFill>
                <a:latin typeface="Calibri"/>
                <a:ea typeface="Microsoft YaHei"/>
              </a:rPr>
              <a:t> </a:t>
            </a:r>
            <a:r>
              <a:rPr lang="fr-FR" sz="3200" i="1">
                <a:solidFill>
                  <a:srgbClr val="C00000"/>
                </a:solidFill>
                <a:latin typeface="Calibri"/>
                <a:ea typeface="Microsoft YaHei"/>
              </a:rPr>
              <a:t>Un objectif principal mis en avant : </a:t>
            </a:r>
            <a:r>
              <a:rPr lang="fr-FR" sz="3200" i="1" u="sng">
                <a:solidFill>
                  <a:srgbClr val="C00000"/>
                </a:solidFill>
                <a:latin typeface="Calibri"/>
                <a:ea typeface="Microsoft YaHei"/>
              </a:rPr>
              <a:t>le système lui-même</a:t>
            </a:r>
            <a:r>
              <a:rPr lang="fr-FR" sz="3200" i="1">
                <a:solidFill>
                  <a:srgbClr val="C00000"/>
                </a:solidFill>
                <a:latin typeface="Calibri"/>
                <a:ea typeface="Microsoft YaHei"/>
              </a:rPr>
              <a:t>. Ce qui est très différent des objectifs en jeu lors des réformes antérieures : </a:t>
            </a:r>
            <a:r>
              <a:rPr lang="fr-FR" sz="3200" i="1" u="sng">
                <a:solidFill>
                  <a:srgbClr val="C00000"/>
                </a:solidFill>
                <a:latin typeface="Calibri"/>
                <a:ea typeface="Microsoft YaHei"/>
              </a:rPr>
              <a:t>les paramètres</a:t>
            </a:r>
            <a:r>
              <a:rPr lang="fr-FR" sz="3200" i="1">
                <a:solidFill>
                  <a:srgbClr val="C00000"/>
                </a:solidFill>
                <a:latin typeface="Calibri"/>
                <a:ea typeface="Microsoft YaHei"/>
              </a:rPr>
              <a:t>.</a:t>
            </a:r>
            <a:endParaRPr/>
          </a:p>
          <a:p>
            <a:pPr>
              <a:lnSpc>
                <a:spcPct val="80000"/>
              </a:lnSpc>
            </a:pPr>
            <a:endParaRPr/>
          </a:p>
          <a:p>
            <a:pPr>
              <a:lnSpc>
                <a:spcPct val="80000"/>
              </a:lnSpc>
              <a:buFont typeface="Arial"/>
              <a:buChar char="•"/>
            </a:pPr>
            <a:r>
              <a:rPr lang="fr-FR" sz="3200">
                <a:solidFill>
                  <a:srgbClr val="0070C0"/>
                </a:solidFill>
                <a:latin typeface="Calibri"/>
                <a:ea typeface="Microsoft YaHei"/>
              </a:rPr>
              <a:t>1 - Des objectifs affichés</a:t>
            </a:r>
            <a:endParaRPr/>
          </a:p>
          <a:p>
            <a:pPr>
              <a:lnSpc>
                <a:spcPct val="80000"/>
              </a:lnSpc>
              <a:buSzPct val="45000"/>
              <a:buFont typeface="StarSymbol"/>
              <a:buChar char="l"/>
            </a:pPr>
            <a:r>
              <a:rPr lang="fr-FR" sz="3200">
                <a:solidFill>
                  <a:srgbClr val="000000"/>
                </a:solidFill>
                <a:latin typeface="Calibri"/>
                <a:ea typeface="Microsoft YaHei"/>
              </a:rPr>
              <a:t>Uniquement consacrés au fonctionnement : « </a:t>
            </a:r>
            <a:r>
              <a:rPr lang="fr-FR" sz="3200" i="1">
                <a:solidFill>
                  <a:srgbClr val="000000"/>
                </a:solidFill>
                <a:latin typeface="Calibri"/>
                <a:ea typeface="Microsoft YaHei"/>
              </a:rPr>
              <a:t>un grand choc de lisibilité et de simplification de notre régime de retraite</a:t>
            </a:r>
            <a:r>
              <a:rPr lang="fr-FR" sz="3200">
                <a:solidFill>
                  <a:srgbClr val="000000"/>
                </a:solidFill>
                <a:latin typeface="Calibri"/>
                <a:ea typeface="Microsoft YaHei"/>
              </a:rPr>
              <a:t> » (discours présidentiel du 22 janvier)</a:t>
            </a:r>
            <a:endParaRPr/>
          </a:p>
        </p:txBody>
      </p:sp>
      <p:sp>
        <p:nvSpPr>
          <p:cNvPr id="295" name="CustomShape 3"/>
          <p:cNvSpPr/>
          <p:nvPr/>
        </p:nvSpPr>
        <p:spPr>
          <a:xfrm>
            <a:off x="3124080" y="6356520"/>
            <a:ext cx="289476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296" name="CustomShape 4"/>
          <p:cNvSpPr/>
          <p:nvPr/>
        </p:nvSpPr>
        <p:spPr>
          <a:xfrm>
            <a:off x="6553080" y="6356520"/>
            <a:ext cx="2133000" cy="364320"/>
          </a:xfrm>
          <a:prstGeom prst="rect">
            <a:avLst/>
          </a:prstGeom>
          <a:noFill/>
          <a:ln>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7"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400" b="1">
                <a:solidFill>
                  <a:srgbClr val="000000"/>
                </a:solidFill>
                <a:latin typeface="Calibri"/>
                <a:ea typeface="Microsoft YaHei"/>
              </a:rPr>
              <a:t>Les objectifs affichés</a:t>
            </a:r>
            <a:endParaRPr/>
          </a:p>
        </p:txBody>
      </p:sp>
      <p:sp>
        <p:nvSpPr>
          <p:cNvPr id="298" name="CustomShape 2"/>
          <p:cNvSpPr/>
          <p:nvPr/>
        </p:nvSpPr>
        <p:spPr>
          <a:xfrm>
            <a:off x="3124080" y="6356520"/>
            <a:ext cx="289476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299" name="CustomShape 3"/>
          <p:cNvSpPr/>
          <p:nvPr/>
        </p:nvSpPr>
        <p:spPr>
          <a:xfrm>
            <a:off x="6553080" y="6356520"/>
            <a:ext cx="2133000" cy="364320"/>
          </a:xfrm>
          <a:prstGeom prst="rect">
            <a:avLst/>
          </a:prstGeom>
          <a:noFill/>
          <a:ln>
            <a:noFill/>
          </a:ln>
        </p:spPr>
      </p:sp>
      <p:sp>
        <p:nvSpPr>
          <p:cNvPr id="300" name="CustomShape 4"/>
          <p:cNvSpPr/>
          <p:nvPr/>
        </p:nvSpPr>
        <p:spPr>
          <a:xfrm>
            <a:off x="457200" y="1683360"/>
            <a:ext cx="8228520" cy="3818520"/>
          </a:xfrm>
          <a:prstGeom prst="rect">
            <a:avLst/>
          </a:prstGeom>
          <a:noFill/>
          <a:ln>
            <a:noFill/>
          </a:ln>
        </p:spPr>
        <p:txBody>
          <a:bodyPr lIns="0" tIns="0" rIns="0" bIns="0" anchor="ctr"/>
          <a:lstStyle/>
          <a:p>
            <a:pPr>
              <a:lnSpc>
                <a:spcPct val="100000"/>
              </a:lnSpc>
              <a:buFont typeface="Arial"/>
              <a:buChar char="•"/>
            </a:pPr>
            <a:r>
              <a:rPr lang="fr-FR" sz="2800">
                <a:solidFill>
                  <a:srgbClr val="000000"/>
                </a:solidFill>
                <a:latin typeface="Calibri"/>
                <a:ea typeface="Microsoft YaHei"/>
              </a:rPr>
              <a:t>Un système plus simple et donc plus lisible ;</a:t>
            </a:r>
            <a:endParaRPr/>
          </a:p>
          <a:p>
            <a:pPr>
              <a:lnSpc>
                <a:spcPct val="100000"/>
              </a:lnSpc>
              <a:buFont typeface="Arial"/>
              <a:buChar char="•"/>
            </a:pPr>
            <a:r>
              <a:rPr lang="fr-FR" sz="2800">
                <a:solidFill>
                  <a:srgbClr val="000000"/>
                </a:solidFill>
                <a:latin typeface="Calibri"/>
                <a:ea typeface="Microsoft YaHei"/>
              </a:rPr>
              <a:t>Un système plus équitable ;</a:t>
            </a:r>
            <a:endParaRPr/>
          </a:p>
          <a:p>
            <a:pPr>
              <a:lnSpc>
                <a:spcPct val="100000"/>
              </a:lnSpc>
              <a:buFont typeface="Arial"/>
              <a:buChar char="•"/>
            </a:pPr>
            <a:r>
              <a:rPr lang="fr-FR" sz="2800">
                <a:solidFill>
                  <a:srgbClr val="000000"/>
                </a:solidFill>
                <a:latin typeface="Calibri"/>
                <a:ea typeface="Microsoft YaHei"/>
              </a:rPr>
              <a:t>Sans remise en cause des paramètres actuels (âges, et durée si elle est conservée) ;</a:t>
            </a:r>
            <a:endParaRPr/>
          </a:p>
          <a:p>
            <a:pPr>
              <a:lnSpc>
                <a:spcPct val="100000"/>
              </a:lnSpc>
              <a:buFont typeface="Arial"/>
              <a:buChar char="•"/>
            </a:pPr>
            <a:r>
              <a:rPr lang="fr-FR" sz="2800">
                <a:solidFill>
                  <a:srgbClr val="000000"/>
                </a:solidFill>
                <a:latin typeface="Calibri"/>
                <a:ea typeface="Microsoft YaHei"/>
              </a:rPr>
              <a:t>Une option du haut-commissariat pour un régime en points (pas en comptes notionnels)</a:t>
            </a:r>
            <a:endParaRPr/>
          </a:p>
          <a:p>
            <a:pPr>
              <a:lnSpc>
                <a:spcPct val="100000"/>
              </a:lnSpc>
              <a:buFont typeface="Arial"/>
              <a:buChar char="•"/>
            </a:pPr>
            <a:r>
              <a:rPr lang="fr-FR" sz="2800">
                <a:solidFill>
                  <a:srgbClr val="000000"/>
                </a:solidFill>
                <a:latin typeface="Calibri"/>
                <a:ea typeface="Microsoft YaHei"/>
              </a:rPr>
              <a:t>La conservation des régimes « </a:t>
            </a:r>
            <a:r>
              <a:rPr lang="fr-FR" sz="2800" i="1">
                <a:solidFill>
                  <a:srgbClr val="000000"/>
                </a:solidFill>
                <a:latin typeface="Calibri"/>
                <a:ea typeface="Microsoft YaHei"/>
              </a:rPr>
              <a:t>lorsque cela se justifie</a:t>
            </a:r>
            <a:r>
              <a:rPr lang="fr-FR" sz="2800">
                <a:solidFill>
                  <a:srgbClr val="000000"/>
                </a:solidFill>
                <a:latin typeface="Calibri"/>
                <a:ea typeface="Microsoft YaHei"/>
              </a:rPr>
              <a:t> » (dixit JP Delevoye), mais des règles de calcul communes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 name="CustomShape 1"/>
          <p:cNvSpPr/>
          <p:nvPr/>
        </p:nvSpPr>
        <p:spPr>
          <a:xfrm>
            <a:off x="628560" y="365040"/>
            <a:ext cx="7886160" cy="688680"/>
          </a:xfrm>
          <a:prstGeom prst="rect">
            <a:avLst/>
          </a:prstGeom>
          <a:noFill/>
          <a:ln>
            <a:noFill/>
          </a:ln>
        </p:spPr>
        <p:txBody>
          <a:bodyPr lIns="90000" tIns="45000" rIns="90000" bIns="45000" anchor="ctr" anchorCtr="1"/>
          <a:lstStyle/>
          <a:p>
            <a:pPr algn="ctr">
              <a:lnSpc>
                <a:spcPct val="100000"/>
              </a:lnSpc>
            </a:pPr>
            <a:r>
              <a:rPr lang="fr-FR" sz="4000" b="1">
                <a:solidFill>
                  <a:srgbClr val="000000"/>
                </a:solidFill>
                <a:latin typeface="Calibri"/>
                <a:ea typeface="Microsoft YaHei"/>
              </a:rPr>
              <a:t>Les objectifs du gouvernement</a:t>
            </a:r>
            <a:endParaRPr/>
          </a:p>
        </p:txBody>
      </p:sp>
      <p:sp>
        <p:nvSpPr>
          <p:cNvPr id="302" name="CustomShape 2"/>
          <p:cNvSpPr/>
          <p:nvPr/>
        </p:nvSpPr>
        <p:spPr>
          <a:xfrm>
            <a:off x="628560" y="1252800"/>
            <a:ext cx="7886160" cy="4562640"/>
          </a:xfrm>
          <a:prstGeom prst="rect">
            <a:avLst/>
          </a:prstGeom>
          <a:noFill/>
          <a:ln>
            <a:noFill/>
          </a:ln>
        </p:spPr>
        <p:txBody>
          <a:bodyPr lIns="90000" tIns="45000" rIns="90000" bIns="45000"/>
          <a:lstStyle/>
          <a:p>
            <a:pPr>
              <a:lnSpc>
                <a:spcPct val="80000"/>
              </a:lnSpc>
              <a:buSzPct val="45000"/>
              <a:buFont typeface="StarSymbol"/>
              <a:buChar char="l"/>
            </a:pPr>
            <a:r>
              <a:rPr lang="fr-FR" sz="3000">
                <a:solidFill>
                  <a:srgbClr val="000000"/>
                </a:solidFill>
                <a:latin typeface="Calibri"/>
                <a:ea typeface="Microsoft YaHei"/>
              </a:rPr>
              <a:t> </a:t>
            </a:r>
            <a:r>
              <a:rPr lang="fr-FR" sz="3000">
                <a:solidFill>
                  <a:srgbClr val="0070C0"/>
                </a:solidFill>
                <a:latin typeface="Calibri"/>
                <a:ea typeface="Microsoft YaHei"/>
              </a:rPr>
              <a:t>2 - Des objectifs masqués</a:t>
            </a:r>
            <a:endParaRPr/>
          </a:p>
          <a:p>
            <a:pPr>
              <a:lnSpc>
                <a:spcPct val="80000"/>
              </a:lnSpc>
            </a:pPr>
            <a:endParaRPr/>
          </a:p>
          <a:p>
            <a:pPr>
              <a:lnSpc>
                <a:spcPct val="80000"/>
              </a:lnSpc>
              <a:buSzPct val="45000"/>
              <a:buFont typeface="StarSymbol"/>
              <a:buChar char="l"/>
            </a:pPr>
            <a:r>
              <a:rPr lang="fr-FR" sz="3000">
                <a:solidFill>
                  <a:srgbClr val="000000"/>
                </a:solidFill>
                <a:latin typeface="Calibri"/>
                <a:ea typeface="Microsoft YaHei"/>
              </a:rPr>
              <a:t>Concernant notamment le niveau des pensions et la dimension de solidarité</a:t>
            </a:r>
            <a:endParaRPr/>
          </a:p>
          <a:p>
            <a:pPr>
              <a:lnSpc>
                <a:spcPct val="80000"/>
              </a:lnSpc>
            </a:pPr>
            <a:endParaRPr/>
          </a:p>
          <a:p>
            <a:pPr>
              <a:lnSpc>
                <a:spcPct val="80000"/>
              </a:lnSpc>
              <a:buSzPct val="45000"/>
              <a:buFont typeface="StarSymbol"/>
              <a:buChar char="l"/>
            </a:pPr>
            <a:r>
              <a:rPr lang="fr-FR" sz="3000">
                <a:solidFill>
                  <a:srgbClr val="000000"/>
                </a:solidFill>
                <a:latin typeface="Calibri"/>
                <a:ea typeface="Microsoft YaHei"/>
              </a:rPr>
              <a:t>Les projections du COR prévoient une baisse de la pension moyenne de 66% du salaire moyen aujourd’hui à 50% en 2070</a:t>
            </a:r>
            <a:endParaRPr/>
          </a:p>
          <a:p>
            <a:pPr>
              <a:lnSpc>
                <a:spcPct val="80000"/>
              </a:lnSpc>
            </a:pPr>
            <a:endParaRPr/>
          </a:p>
          <a:p>
            <a:pPr>
              <a:lnSpc>
                <a:spcPct val="80000"/>
              </a:lnSpc>
              <a:buSzPct val="45000"/>
              <a:buFont typeface="StarSymbol"/>
              <a:buChar char="l"/>
            </a:pPr>
            <a:r>
              <a:rPr lang="fr-FR" sz="3000">
                <a:solidFill>
                  <a:srgbClr val="000000"/>
                </a:solidFill>
                <a:latin typeface="Calibri"/>
                <a:ea typeface="Microsoft YaHei"/>
              </a:rPr>
              <a:t>La baisse des pensions serait facilitée par le passage à une retraite par points, accentuée pour les plus vulnérables</a:t>
            </a:r>
            <a:endParaRPr/>
          </a:p>
          <a:p>
            <a:pPr>
              <a:lnSpc>
                <a:spcPct val="80000"/>
              </a:lnSpc>
            </a:pPr>
            <a:endParaRPr/>
          </a:p>
          <a:p>
            <a:pPr>
              <a:lnSpc>
                <a:spcPct val="80000"/>
              </a:lnSpc>
            </a:pPr>
            <a:endParaRPr/>
          </a:p>
          <a:p>
            <a:pPr>
              <a:lnSpc>
                <a:spcPct val="80000"/>
              </a:lnSpc>
            </a:pPr>
            <a:endParaRPr/>
          </a:p>
        </p:txBody>
      </p:sp>
      <p:sp>
        <p:nvSpPr>
          <p:cNvPr id="303" name="CustomShape 3"/>
          <p:cNvSpPr/>
          <p:nvPr/>
        </p:nvSpPr>
        <p:spPr>
          <a:xfrm>
            <a:off x="3124080" y="6356520"/>
            <a:ext cx="289476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304" name="CustomShape 4"/>
          <p:cNvSpPr/>
          <p:nvPr/>
        </p:nvSpPr>
        <p:spPr>
          <a:xfrm>
            <a:off x="6553080" y="6356520"/>
            <a:ext cx="2133000" cy="364320"/>
          </a:xfrm>
          <a:prstGeom prst="rect">
            <a:avLst/>
          </a:prstGeom>
          <a:noFill/>
          <a:ln>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400" b="1">
                <a:solidFill>
                  <a:srgbClr val="000000"/>
                </a:solidFill>
                <a:latin typeface="Calibri"/>
                <a:ea typeface="Microsoft YaHei"/>
              </a:rPr>
              <a:t>Les objectifs masqués</a:t>
            </a:r>
            <a:endParaRPr/>
          </a:p>
        </p:txBody>
      </p:sp>
      <p:sp>
        <p:nvSpPr>
          <p:cNvPr id="306" name="CustomShape 2"/>
          <p:cNvSpPr/>
          <p:nvPr/>
        </p:nvSpPr>
        <p:spPr>
          <a:xfrm>
            <a:off x="3124080" y="6356520"/>
            <a:ext cx="289476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307" name="CustomShape 3"/>
          <p:cNvSpPr/>
          <p:nvPr/>
        </p:nvSpPr>
        <p:spPr>
          <a:xfrm>
            <a:off x="6553080" y="6356520"/>
            <a:ext cx="2133000" cy="364320"/>
          </a:xfrm>
          <a:prstGeom prst="rect">
            <a:avLst/>
          </a:prstGeom>
          <a:noFill/>
          <a:ln>
            <a:noFill/>
          </a:ln>
        </p:spPr>
      </p:sp>
      <p:sp>
        <p:nvSpPr>
          <p:cNvPr id="308" name="CustomShape 4"/>
          <p:cNvSpPr/>
          <p:nvPr/>
        </p:nvSpPr>
        <p:spPr>
          <a:xfrm>
            <a:off x="457200" y="1734480"/>
            <a:ext cx="8228520" cy="3716280"/>
          </a:xfrm>
          <a:prstGeom prst="rect">
            <a:avLst/>
          </a:prstGeom>
          <a:noFill/>
          <a:ln>
            <a:noFill/>
          </a:ln>
        </p:spPr>
        <p:txBody>
          <a:bodyPr lIns="0" tIns="0" rIns="0" bIns="0" anchor="ctr"/>
          <a:lstStyle/>
          <a:p>
            <a:pPr>
              <a:lnSpc>
                <a:spcPct val="100000"/>
              </a:lnSpc>
              <a:buFont typeface="Arial"/>
              <a:buChar char="•"/>
            </a:pPr>
            <a:r>
              <a:rPr lang="fr-FR" sz="3200">
                <a:solidFill>
                  <a:srgbClr val="000000"/>
                </a:solidFill>
                <a:latin typeface="Calibri"/>
                <a:ea typeface="Microsoft YaHei"/>
              </a:rPr>
              <a:t>Passer ouvertement à la cotisation définie ;</a:t>
            </a:r>
            <a:endParaRPr/>
          </a:p>
          <a:p>
            <a:pPr>
              <a:lnSpc>
                <a:spcPct val="100000"/>
              </a:lnSpc>
              <a:buFont typeface="Arial"/>
              <a:buChar char="•"/>
            </a:pPr>
            <a:r>
              <a:rPr lang="fr-FR" sz="3200">
                <a:solidFill>
                  <a:srgbClr val="000000"/>
                </a:solidFill>
                <a:latin typeface="Calibri"/>
                <a:ea typeface="Microsoft YaHei"/>
              </a:rPr>
              <a:t>Un système plus étroitement contributif : « </a:t>
            </a:r>
            <a:r>
              <a:rPr lang="fr-FR" sz="3200" i="1">
                <a:solidFill>
                  <a:srgbClr val="000000"/>
                </a:solidFill>
                <a:latin typeface="Calibri"/>
                <a:ea typeface="Microsoft YaHei"/>
              </a:rPr>
              <a:t>un euro cotisé donne partout le même droit </a:t>
            </a:r>
            <a:r>
              <a:rPr lang="fr-FR" sz="3200">
                <a:solidFill>
                  <a:srgbClr val="000000"/>
                </a:solidFill>
                <a:latin typeface="Calibri"/>
                <a:ea typeface="Microsoft YaHei"/>
              </a:rPr>
              <a:t>»</a:t>
            </a:r>
            <a:endParaRPr/>
          </a:p>
          <a:p>
            <a:pPr>
              <a:lnSpc>
                <a:spcPct val="100000"/>
              </a:lnSpc>
              <a:buFont typeface="Arial"/>
              <a:buChar char="•"/>
            </a:pPr>
            <a:r>
              <a:rPr lang="fr-FR" sz="3200">
                <a:solidFill>
                  <a:srgbClr val="000000"/>
                </a:solidFill>
                <a:latin typeface="Calibri"/>
                <a:ea typeface="Microsoft YaHei"/>
              </a:rPr>
              <a:t>C’est-à-dire une mise en question de la redistribution interne au système actuel ;</a:t>
            </a:r>
            <a:endParaRPr/>
          </a:p>
          <a:p>
            <a:pPr>
              <a:lnSpc>
                <a:spcPct val="100000"/>
              </a:lnSpc>
              <a:buFont typeface="Arial"/>
              <a:buChar char="•"/>
            </a:pPr>
            <a:r>
              <a:rPr lang="fr-FR" sz="3200">
                <a:solidFill>
                  <a:srgbClr val="000000"/>
                </a:solidFill>
                <a:latin typeface="Calibri"/>
                <a:ea typeface="Microsoft YaHei"/>
              </a:rPr>
              <a:t>Une solidarité séparée de la cotisation et sans doute financée par l’impôt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 name="CustomShape 1"/>
          <p:cNvSpPr/>
          <p:nvPr/>
        </p:nvSpPr>
        <p:spPr>
          <a:xfrm>
            <a:off x="457200" y="274680"/>
            <a:ext cx="8228880" cy="673920"/>
          </a:xfrm>
          <a:prstGeom prst="rect">
            <a:avLst/>
          </a:prstGeom>
          <a:noFill/>
          <a:ln>
            <a:noFill/>
          </a:ln>
        </p:spPr>
        <p:txBody>
          <a:bodyPr lIns="90000" tIns="45000" rIns="90000" bIns="45000" anchor="ctr" anchorCtr="1"/>
          <a:lstStyle/>
          <a:p>
            <a:pPr algn="ctr">
              <a:lnSpc>
                <a:spcPct val="100000"/>
              </a:lnSpc>
            </a:pPr>
            <a:r>
              <a:rPr lang="fr-FR" sz="4400" b="1">
                <a:solidFill>
                  <a:srgbClr val="000000"/>
                </a:solidFill>
                <a:latin typeface="Calibri"/>
                <a:ea typeface="Microsoft YaHei"/>
              </a:rPr>
              <a:t>Les objectifs masqués</a:t>
            </a:r>
            <a:endParaRPr/>
          </a:p>
        </p:txBody>
      </p:sp>
      <p:sp>
        <p:nvSpPr>
          <p:cNvPr id="310" name="CustomShape 2"/>
          <p:cNvSpPr/>
          <p:nvPr/>
        </p:nvSpPr>
        <p:spPr>
          <a:xfrm>
            <a:off x="3124080" y="6356520"/>
            <a:ext cx="289476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311" name="CustomShape 3"/>
          <p:cNvSpPr/>
          <p:nvPr/>
        </p:nvSpPr>
        <p:spPr>
          <a:xfrm>
            <a:off x="6553080" y="6356520"/>
            <a:ext cx="2133000" cy="364320"/>
          </a:xfrm>
          <a:prstGeom prst="rect">
            <a:avLst/>
          </a:prstGeom>
          <a:noFill/>
          <a:ln>
            <a:noFill/>
          </a:ln>
        </p:spPr>
      </p:sp>
      <p:sp>
        <p:nvSpPr>
          <p:cNvPr id="312" name="CustomShape 4"/>
          <p:cNvSpPr/>
          <p:nvPr/>
        </p:nvSpPr>
        <p:spPr>
          <a:xfrm>
            <a:off x="457200" y="1196640"/>
            <a:ext cx="8228520" cy="4792680"/>
          </a:xfrm>
          <a:prstGeom prst="rect">
            <a:avLst/>
          </a:prstGeom>
          <a:noFill/>
          <a:ln>
            <a:noFill/>
          </a:ln>
        </p:spPr>
        <p:txBody>
          <a:bodyPr lIns="0" tIns="0" rIns="0" bIns="0" anchor="ctr"/>
          <a:lstStyle/>
          <a:p>
            <a:pPr>
              <a:lnSpc>
                <a:spcPct val="100000"/>
              </a:lnSpc>
              <a:buFont typeface="Arial"/>
              <a:buChar char="•"/>
            </a:pPr>
            <a:r>
              <a:rPr lang="fr-FR" sz="3200">
                <a:solidFill>
                  <a:srgbClr val="000000"/>
                </a:solidFill>
                <a:latin typeface="Calibri"/>
                <a:ea typeface="Microsoft YaHei"/>
              </a:rPr>
              <a:t>Une place dégagée pour un étage de capitalisation ;</a:t>
            </a:r>
            <a:endParaRPr/>
          </a:p>
          <a:p>
            <a:pPr>
              <a:lnSpc>
                <a:spcPct val="100000"/>
              </a:lnSpc>
              <a:buFont typeface="Arial"/>
              <a:buChar char="•"/>
            </a:pPr>
            <a:r>
              <a:rPr lang="fr-FR" sz="3200">
                <a:solidFill>
                  <a:srgbClr val="000000"/>
                </a:solidFill>
                <a:latin typeface="Calibri"/>
                <a:ea typeface="Microsoft YaHei"/>
              </a:rPr>
              <a:t>Une maîtrise financière avec un mécanisme d’équilibrage automatique des comptes</a:t>
            </a:r>
            <a:endParaRPr/>
          </a:p>
          <a:p>
            <a:pPr>
              <a:lnSpc>
                <a:spcPct val="100000"/>
              </a:lnSpc>
              <a:buFont typeface="Arial"/>
              <a:buChar char="•"/>
            </a:pPr>
            <a:r>
              <a:rPr lang="fr-FR" sz="3200">
                <a:solidFill>
                  <a:srgbClr val="000000"/>
                </a:solidFill>
                <a:latin typeface="Calibri"/>
                <a:ea typeface="Microsoft YaHei"/>
              </a:rPr>
              <a:t>Une réponse aux consignes européennes</a:t>
            </a:r>
            <a:endParaRPr/>
          </a:p>
          <a:p>
            <a:pPr>
              <a:lnSpc>
                <a:spcPct val="100000"/>
              </a:lnSpc>
              <a:buFont typeface="Arial"/>
              <a:buChar char="•"/>
            </a:pPr>
            <a:r>
              <a:rPr lang="fr-FR" sz="3200">
                <a:solidFill>
                  <a:srgbClr val="000000"/>
                </a:solidFill>
                <a:latin typeface="Calibri"/>
                <a:ea typeface="Microsoft YaHei"/>
              </a:rPr>
              <a:t>Une étatisation complète de l’ensemble du système de retraite</a:t>
            </a:r>
            <a:endParaRPr/>
          </a:p>
          <a:p>
            <a:pPr>
              <a:lnSpc>
                <a:spcPct val="100000"/>
              </a:lnSpc>
              <a:buFont typeface="Arial"/>
              <a:buChar char="•"/>
            </a:pPr>
            <a:r>
              <a:rPr lang="fr-FR" sz="3200">
                <a:solidFill>
                  <a:srgbClr val="000000"/>
                </a:solidFill>
                <a:latin typeface="Calibri"/>
                <a:ea typeface="Microsoft YaHei"/>
              </a:rPr>
              <a:t>Une suppression de toute forme de démocratie sociale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3200" b="1">
                <a:solidFill>
                  <a:srgbClr val="000000"/>
                </a:solidFill>
                <a:latin typeface="Calibri"/>
                <a:ea typeface="Microsoft YaHei"/>
              </a:rPr>
              <a:t>Déplacer la bataille sur des objectifs de fond</a:t>
            </a:r>
            <a:endParaRPr/>
          </a:p>
        </p:txBody>
      </p:sp>
      <p:sp>
        <p:nvSpPr>
          <p:cNvPr id="314" name="CustomShape 2"/>
          <p:cNvSpPr/>
          <p:nvPr/>
        </p:nvSpPr>
        <p:spPr>
          <a:xfrm>
            <a:off x="3029040" y="6356520"/>
            <a:ext cx="308520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315" name="CustomShape 3"/>
          <p:cNvSpPr/>
          <p:nvPr/>
        </p:nvSpPr>
        <p:spPr>
          <a:xfrm>
            <a:off x="6458040" y="6356520"/>
            <a:ext cx="2056680" cy="364320"/>
          </a:xfrm>
          <a:prstGeom prst="rect">
            <a:avLst/>
          </a:prstGeom>
          <a:noFill/>
          <a:ln>
            <a:noFill/>
          </a:ln>
        </p:spPr>
      </p:sp>
      <p:sp>
        <p:nvSpPr>
          <p:cNvPr id="316" name="CustomShape 4"/>
          <p:cNvSpPr/>
          <p:nvPr/>
        </p:nvSpPr>
        <p:spPr>
          <a:xfrm>
            <a:off x="457200" y="1330560"/>
            <a:ext cx="8228520" cy="4524480"/>
          </a:xfrm>
          <a:prstGeom prst="rect">
            <a:avLst/>
          </a:prstGeom>
          <a:noFill/>
          <a:ln>
            <a:noFill/>
          </a:ln>
        </p:spPr>
        <p:txBody>
          <a:bodyPr lIns="0" tIns="0" rIns="0" bIns="0" anchor="ctr"/>
          <a:lstStyle/>
          <a:p>
            <a:pPr>
              <a:lnSpc>
                <a:spcPct val="80000"/>
              </a:lnSpc>
              <a:buFont typeface="Arial"/>
              <a:buChar char="•"/>
            </a:pPr>
            <a:r>
              <a:rPr lang="fr-FR" sz="3000" b="1">
                <a:solidFill>
                  <a:srgbClr val="000000"/>
                </a:solidFill>
                <a:latin typeface="Calibri"/>
                <a:ea typeface="Microsoft YaHei"/>
              </a:rPr>
              <a:t>Le niveau concret des pensions</a:t>
            </a:r>
            <a:endParaRPr/>
          </a:p>
          <a:p>
            <a:pPr>
              <a:lnSpc>
                <a:spcPct val="80000"/>
              </a:lnSpc>
            </a:pPr>
            <a:r>
              <a:rPr lang="fr-FR" sz="3000">
                <a:solidFill>
                  <a:srgbClr val="000000"/>
                </a:solidFill>
                <a:latin typeface="Calibri"/>
                <a:ea typeface="Microsoft YaHei"/>
              </a:rPr>
              <a:t>La question qui n’est pas abordée : quels niveaux de pension au bout de cette réforme ?</a:t>
            </a:r>
            <a:endParaRPr/>
          </a:p>
          <a:p>
            <a:pPr>
              <a:lnSpc>
                <a:spcPct val="80000"/>
              </a:lnSpc>
            </a:pPr>
            <a:r>
              <a:rPr lang="fr-FR" sz="3000">
                <a:solidFill>
                  <a:srgbClr val="000000"/>
                </a:solidFill>
                <a:latin typeface="Calibri"/>
                <a:ea typeface="Microsoft YaHei"/>
              </a:rPr>
              <a:t>Notre réponse : garantir un taux de remplacement, lié à une condition d’âge</a:t>
            </a:r>
            <a:endParaRPr/>
          </a:p>
          <a:p>
            <a:pPr>
              <a:lnSpc>
                <a:spcPct val="80000"/>
              </a:lnSpc>
            </a:pPr>
            <a:endParaRPr/>
          </a:p>
          <a:p>
            <a:pPr>
              <a:lnSpc>
                <a:spcPct val="80000"/>
              </a:lnSpc>
              <a:buFont typeface="Arial"/>
              <a:buChar char="•"/>
            </a:pPr>
            <a:r>
              <a:rPr lang="fr-FR" sz="3000" b="1">
                <a:solidFill>
                  <a:srgbClr val="000000"/>
                </a:solidFill>
                <a:latin typeface="Calibri"/>
                <a:ea typeface="Microsoft YaHei"/>
              </a:rPr>
              <a:t>La justification de régimes différents</a:t>
            </a:r>
            <a:endParaRPr/>
          </a:p>
          <a:p>
            <a:pPr>
              <a:lnSpc>
                <a:spcPct val="80000"/>
              </a:lnSpc>
            </a:pPr>
            <a:r>
              <a:rPr lang="fr-FR" sz="3000">
                <a:solidFill>
                  <a:srgbClr val="000000"/>
                </a:solidFill>
                <a:latin typeface="Calibri"/>
                <a:ea typeface="Microsoft YaHei"/>
              </a:rPr>
              <a:t>Qui sont liés à des réalités professionnelles différentes : contrat de travail, statut, conditions d’emploi et de travail</a:t>
            </a:r>
            <a:endParaRPr/>
          </a:p>
          <a:p>
            <a:pPr>
              <a:lnSpc>
                <a:spcPct val="80000"/>
              </a:lnSpc>
            </a:pPr>
            <a:r>
              <a:rPr lang="fr-FR" sz="3000">
                <a:solidFill>
                  <a:srgbClr val="000000"/>
                </a:solidFill>
                <a:latin typeface="Calibri"/>
                <a:ea typeface="Microsoft YaHei"/>
              </a:rPr>
              <a:t>D’où des règles d’acquisition des droits différentes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 name="CustomShape 1"/>
          <p:cNvSpPr/>
          <p:nvPr/>
        </p:nvSpPr>
        <p:spPr>
          <a:xfrm>
            <a:off x="628560" y="365040"/>
            <a:ext cx="7886160" cy="956160"/>
          </a:xfrm>
          <a:prstGeom prst="rect">
            <a:avLst/>
          </a:prstGeom>
          <a:noFill/>
          <a:ln>
            <a:noFill/>
          </a:ln>
        </p:spPr>
        <p:txBody>
          <a:bodyPr lIns="90000" tIns="45000" rIns="90000" bIns="45000" anchor="ctr" anchorCtr="1"/>
          <a:lstStyle/>
          <a:p>
            <a:pPr algn="ctr">
              <a:lnSpc>
                <a:spcPct val="100000"/>
              </a:lnSpc>
            </a:pPr>
            <a:r>
              <a:rPr lang="fr-FR" sz="3200" b="1">
                <a:solidFill>
                  <a:srgbClr val="000000"/>
                </a:solidFill>
                <a:latin typeface="Calibri"/>
                <a:ea typeface="Microsoft YaHei"/>
              </a:rPr>
              <a:t>Déplacer la bataille sur des objectifs de fond</a:t>
            </a:r>
            <a:endParaRPr/>
          </a:p>
        </p:txBody>
      </p:sp>
      <p:sp>
        <p:nvSpPr>
          <p:cNvPr id="318" name="CustomShape 2"/>
          <p:cNvSpPr/>
          <p:nvPr/>
        </p:nvSpPr>
        <p:spPr>
          <a:xfrm>
            <a:off x="457200" y="1600200"/>
            <a:ext cx="8228880" cy="4525200"/>
          </a:xfrm>
          <a:prstGeom prst="rect">
            <a:avLst/>
          </a:prstGeom>
          <a:noFill/>
          <a:ln>
            <a:noFill/>
          </a:ln>
        </p:spPr>
        <p:txBody>
          <a:bodyPr lIns="90000" tIns="45000" rIns="90000" bIns="45000"/>
          <a:lstStyle/>
          <a:p>
            <a:pPr>
              <a:lnSpc>
                <a:spcPct val="90000"/>
              </a:lnSpc>
              <a:buFont typeface="Arial"/>
              <a:buChar char="•"/>
            </a:pPr>
            <a:r>
              <a:rPr lang="fr-FR" sz="2800" b="1">
                <a:solidFill>
                  <a:srgbClr val="000000"/>
                </a:solidFill>
                <a:latin typeface="Calibri"/>
                <a:ea typeface="Microsoft YaHei"/>
              </a:rPr>
              <a:t>Les mécanismes de redistribution et de solidarité</a:t>
            </a:r>
            <a:endParaRPr/>
          </a:p>
          <a:p>
            <a:pPr>
              <a:lnSpc>
                <a:spcPct val="90000"/>
              </a:lnSpc>
              <a:buSzPct val="45000"/>
              <a:buFont typeface="StarSymbol"/>
              <a:buChar char="l"/>
            </a:pPr>
            <a:r>
              <a:rPr lang="fr-FR" sz="2600" b="1">
                <a:solidFill>
                  <a:srgbClr val="000000"/>
                </a:solidFill>
                <a:latin typeface="Calibri"/>
                <a:ea typeface="Microsoft YaHei"/>
              </a:rPr>
              <a:t> </a:t>
            </a:r>
            <a:r>
              <a:rPr lang="fr-FR" sz="2600">
                <a:solidFill>
                  <a:srgbClr val="000000"/>
                </a:solidFill>
                <a:latin typeface="Calibri"/>
                <a:ea typeface="Microsoft YaHei"/>
              </a:rPr>
              <a:t>Ils sont mis en danger par le projet</a:t>
            </a:r>
            <a:endParaRPr/>
          </a:p>
          <a:p>
            <a:pPr>
              <a:lnSpc>
                <a:spcPct val="90000"/>
              </a:lnSpc>
              <a:buSzPct val="45000"/>
              <a:buFont typeface="StarSymbol"/>
              <a:buChar char="l"/>
            </a:pPr>
            <a:r>
              <a:rPr lang="fr-FR" sz="2600">
                <a:solidFill>
                  <a:srgbClr val="FF0000"/>
                </a:solidFill>
                <a:latin typeface="Calibri"/>
                <a:ea typeface="Microsoft YaHei"/>
              </a:rPr>
              <a:t>En particulier dans le régime général </a:t>
            </a:r>
            <a:r>
              <a:rPr lang="fr-FR" sz="2600">
                <a:solidFill>
                  <a:srgbClr val="000000"/>
                </a:solidFill>
                <a:latin typeface="Calibri"/>
                <a:ea typeface="Microsoft YaHei"/>
              </a:rPr>
              <a:t>(règles d’acquisition des trimestres, SAM), minima de pension, périodes assimilées (maladie, chômage, invalidité)</a:t>
            </a:r>
            <a:endParaRPr/>
          </a:p>
          <a:p>
            <a:pPr>
              <a:lnSpc>
                <a:spcPct val="90000"/>
              </a:lnSpc>
              <a:buSzPct val="45000"/>
              <a:buFont typeface="StarSymbol"/>
              <a:buChar char="l"/>
            </a:pPr>
            <a:r>
              <a:rPr lang="fr-FR" sz="2600">
                <a:solidFill>
                  <a:srgbClr val="000000"/>
                </a:solidFill>
                <a:latin typeface="Calibri"/>
                <a:ea typeface="Microsoft YaHei"/>
              </a:rPr>
              <a:t>Mais aussi pour tous les salariés : quelle place pour les mécanismes de solidarité communs à tous les régimes. C’est-à-dire des mécanismes non directement liés au salaire</a:t>
            </a:r>
            <a:endParaRPr/>
          </a:p>
          <a:p>
            <a:pPr>
              <a:lnSpc>
                <a:spcPct val="90000"/>
              </a:lnSpc>
            </a:pPr>
            <a:endParaRPr/>
          </a:p>
          <a:p>
            <a:pPr>
              <a:lnSpc>
                <a:spcPct val="90000"/>
              </a:lnSpc>
              <a:buFont typeface="Arial"/>
              <a:buChar char="•"/>
            </a:pPr>
            <a:r>
              <a:rPr lang="fr-FR" sz="2800" b="1">
                <a:solidFill>
                  <a:srgbClr val="000000"/>
                </a:solidFill>
                <a:latin typeface="Calibri"/>
                <a:ea typeface="Microsoft YaHei"/>
              </a:rPr>
              <a:t>La démocratie sociale</a:t>
            </a:r>
            <a:endParaRPr/>
          </a:p>
          <a:p>
            <a:pPr>
              <a:lnSpc>
                <a:spcPct val="90000"/>
              </a:lnSpc>
              <a:buSzPct val="45000"/>
              <a:buFont typeface="StarSymbol"/>
              <a:buChar char="l"/>
            </a:pPr>
            <a:r>
              <a:rPr lang="fr-FR" sz="2600">
                <a:solidFill>
                  <a:srgbClr val="000000"/>
                </a:solidFill>
                <a:latin typeface="Calibri"/>
                <a:ea typeface="Microsoft YaHei"/>
              </a:rPr>
              <a:t>Totalement absente, aussi bien dans la démarche que dans le projet lui-même</a:t>
            </a:r>
            <a:endParaRPr/>
          </a:p>
        </p:txBody>
      </p:sp>
      <p:sp>
        <p:nvSpPr>
          <p:cNvPr id="319" name="CustomShape 3"/>
          <p:cNvSpPr/>
          <p:nvPr/>
        </p:nvSpPr>
        <p:spPr>
          <a:xfrm>
            <a:off x="3029040" y="6356520"/>
            <a:ext cx="308520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320" name="CustomShape 4"/>
          <p:cNvSpPr/>
          <p:nvPr/>
        </p:nvSpPr>
        <p:spPr>
          <a:xfrm>
            <a:off x="6458040" y="6356520"/>
            <a:ext cx="2056680" cy="364320"/>
          </a:xfrm>
          <a:prstGeom prst="rect">
            <a:avLst/>
          </a:prstGeom>
          <a:noFill/>
          <a:ln>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457200" y="273600"/>
            <a:ext cx="8228880" cy="1144440"/>
          </a:xfrm>
          <a:prstGeom prst="rect">
            <a:avLst/>
          </a:prstGeom>
          <a:noFill/>
          <a:ln>
            <a:noFill/>
          </a:ln>
        </p:spPr>
        <p:txBody>
          <a:bodyPr lIns="0" tIns="0" rIns="0" bIns="0" anchor="ctr"/>
          <a:lstStyle/>
          <a:p>
            <a:pPr algn="ctr">
              <a:lnSpc>
                <a:spcPct val="100000"/>
              </a:lnSpc>
            </a:pPr>
            <a:r>
              <a:rPr lang="fr-FR" sz="3600" b="1">
                <a:solidFill>
                  <a:srgbClr val="CC0000"/>
                </a:solidFill>
                <a:latin typeface="Calibri"/>
                <a:ea typeface="Microsoft YaHei"/>
              </a:rPr>
              <a:t>Les principes et les propositions  CGT</a:t>
            </a:r>
            <a:endParaRPr/>
          </a:p>
        </p:txBody>
      </p:sp>
      <p:sp>
        <p:nvSpPr>
          <p:cNvPr id="322" name="CustomShape 2"/>
          <p:cNvSpPr/>
          <p:nvPr/>
        </p:nvSpPr>
        <p:spPr>
          <a:xfrm>
            <a:off x="457200" y="1604520"/>
            <a:ext cx="8228880" cy="3976920"/>
          </a:xfrm>
          <a:prstGeom prst="rect">
            <a:avLst/>
          </a:prstGeom>
          <a:noFill/>
          <a:ln>
            <a:noFill/>
          </a:ln>
        </p:spPr>
        <p:txBody>
          <a:bodyPr lIns="0" tIns="0" rIns="0" bIns="0" anchor="ctr"/>
          <a:lstStyle/>
          <a:p>
            <a:pPr algn="ctr">
              <a:lnSpc>
                <a:spcPct val="100000"/>
              </a:lnSpc>
            </a:pPr>
            <a:r>
              <a:rPr lang="fr-FR" sz="3000" b="1">
                <a:solidFill>
                  <a:srgbClr val="7030A0"/>
                </a:solidFill>
                <a:latin typeface="Calibri"/>
                <a:ea typeface="Microsoft YaHei"/>
              </a:rPr>
              <a:t>Mettre nos principes en avant</a:t>
            </a:r>
            <a:endParaRPr/>
          </a:p>
          <a:p>
            <a:pPr algn="ctr">
              <a:lnSpc>
                <a:spcPct val="100000"/>
              </a:lnSpc>
            </a:pPr>
            <a:endParaRPr/>
          </a:p>
          <a:p>
            <a:pPr algn="ctr">
              <a:lnSpc>
                <a:spcPct val="100000"/>
              </a:lnSpc>
            </a:pPr>
            <a:r>
              <a:rPr lang="fr-FR" sz="2200" b="1">
                <a:solidFill>
                  <a:srgbClr val="000000"/>
                </a:solidFill>
                <a:latin typeface="Calibri"/>
                <a:ea typeface="Microsoft YaHei"/>
              </a:rPr>
              <a:t> </a:t>
            </a:r>
            <a:r>
              <a:rPr lang="fr-FR" sz="2400" b="1">
                <a:solidFill>
                  <a:srgbClr val="000000"/>
                </a:solidFill>
                <a:latin typeface="Calibri"/>
                <a:ea typeface="Microsoft YaHei"/>
              </a:rPr>
              <a:t>Pour renouveler les </a:t>
            </a:r>
            <a:r>
              <a:rPr lang="fr-FR" sz="2400" b="1">
                <a:solidFill>
                  <a:srgbClr val="C00000"/>
                </a:solidFill>
                <a:latin typeface="Calibri"/>
                <a:ea typeface="Microsoft YaHei"/>
              </a:rPr>
              <a:t>solidarités</a:t>
            </a:r>
            <a:r>
              <a:rPr lang="fr-FR" sz="2400" b="1">
                <a:solidFill>
                  <a:srgbClr val="C0504D"/>
                </a:solidFill>
                <a:latin typeface="Calibri"/>
                <a:ea typeface="Microsoft YaHei"/>
              </a:rPr>
              <a:t> </a:t>
            </a:r>
            <a:r>
              <a:rPr lang="fr-FR" sz="2400" b="1">
                <a:solidFill>
                  <a:srgbClr val="000000"/>
                </a:solidFill>
                <a:latin typeface="Calibri"/>
                <a:ea typeface="Microsoft YaHei"/>
              </a:rPr>
              <a:t>inter et intragénérationnelles</a:t>
            </a:r>
            <a:endParaRPr/>
          </a:p>
          <a:p>
            <a:pPr algn="ctr">
              <a:lnSpc>
                <a:spcPct val="100000"/>
              </a:lnSpc>
            </a:pPr>
            <a:r>
              <a:rPr lang="fr-FR" sz="2400">
                <a:solidFill>
                  <a:srgbClr val="000000"/>
                </a:solidFill>
                <a:latin typeface="Arial"/>
                <a:ea typeface="Microsoft YaHei"/>
              </a:rPr>
              <a:t>    ► </a:t>
            </a:r>
            <a:r>
              <a:rPr lang="fr-FR" sz="2400">
                <a:solidFill>
                  <a:srgbClr val="000000"/>
                </a:solidFill>
                <a:latin typeface="Calibri"/>
                <a:ea typeface="Microsoft YaHei"/>
              </a:rPr>
              <a:t>corriger les inégalités et les risques de la vie active</a:t>
            </a:r>
            <a:endParaRPr/>
          </a:p>
          <a:p>
            <a:pPr algn="ctr">
              <a:lnSpc>
                <a:spcPct val="100000"/>
              </a:lnSpc>
            </a:pPr>
            <a:endParaRPr/>
          </a:p>
          <a:p>
            <a:pPr algn="ctr">
              <a:lnSpc>
                <a:spcPct val="100000"/>
              </a:lnSpc>
            </a:pPr>
            <a:r>
              <a:rPr lang="fr-FR" sz="2400" b="1">
                <a:solidFill>
                  <a:srgbClr val="000000"/>
                </a:solidFill>
                <a:latin typeface="Calibri"/>
                <a:ea typeface="Microsoft YaHei"/>
              </a:rPr>
              <a:t>Pour donner une </a:t>
            </a:r>
            <a:r>
              <a:rPr lang="fr-FR" sz="2400" b="1">
                <a:solidFill>
                  <a:srgbClr val="FF0000"/>
                </a:solidFill>
                <a:latin typeface="Calibri"/>
                <a:ea typeface="Microsoft YaHei"/>
              </a:rPr>
              <a:t>garantie</a:t>
            </a:r>
            <a:r>
              <a:rPr lang="fr-FR" sz="2400" b="1">
                <a:solidFill>
                  <a:srgbClr val="000000"/>
                </a:solidFill>
                <a:latin typeface="Calibri"/>
                <a:ea typeface="Microsoft YaHei"/>
              </a:rPr>
              <a:t> véritable aux jeunes générations :</a:t>
            </a:r>
            <a:endParaRPr/>
          </a:p>
          <a:p>
            <a:pPr algn="ctr">
              <a:lnSpc>
                <a:spcPct val="100000"/>
              </a:lnSpc>
            </a:pPr>
            <a:r>
              <a:rPr lang="fr-FR" sz="2400">
                <a:solidFill>
                  <a:srgbClr val="000000"/>
                </a:solidFill>
                <a:latin typeface="Arial"/>
                <a:ea typeface="Microsoft YaHei"/>
              </a:rPr>
              <a:t>    ►  </a:t>
            </a:r>
            <a:r>
              <a:rPr lang="fr-FR" sz="2400">
                <a:solidFill>
                  <a:srgbClr val="000000"/>
                </a:solidFill>
                <a:latin typeface="Calibri"/>
                <a:ea typeface="Microsoft YaHei"/>
              </a:rPr>
              <a:t>assurer la répartition solidaire à prestation définie.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ustomShape 1"/>
          <p:cNvSpPr/>
          <p:nvPr/>
        </p:nvSpPr>
        <p:spPr>
          <a:xfrm>
            <a:off x="457200" y="273600"/>
            <a:ext cx="8228880" cy="1144440"/>
          </a:xfrm>
          <a:prstGeom prst="rect">
            <a:avLst/>
          </a:prstGeom>
          <a:noFill/>
          <a:ln>
            <a:noFill/>
          </a:ln>
        </p:spPr>
        <p:txBody>
          <a:bodyPr lIns="0" tIns="0" rIns="0" bIns="0" anchor="ctr"/>
          <a:lstStyle/>
          <a:p>
            <a:pPr algn="ctr">
              <a:lnSpc>
                <a:spcPct val="100000"/>
              </a:lnSpc>
            </a:pPr>
            <a:r>
              <a:rPr lang="fr-FR" sz="3600" b="1">
                <a:solidFill>
                  <a:srgbClr val="CC0000"/>
                </a:solidFill>
                <a:latin typeface="Calibri"/>
                <a:ea typeface="Microsoft YaHei"/>
              </a:rPr>
              <a:t>Les principes et les propositions  CGT</a:t>
            </a:r>
            <a:endParaRPr/>
          </a:p>
        </p:txBody>
      </p:sp>
      <p:sp>
        <p:nvSpPr>
          <p:cNvPr id="324" name="CustomShape 2"/>
          <p:cNvSpPr/>
          <p:nvPr/>
        </p:nvSpPr>
        <p:spPr>
          <a:xfrm>
            <a:off x="457200" y="1604520"/>
            <a:ext cx="8228880" cy="3976920"/>
          </a:xfrm>
          <a:prstGeom prst="rect">
            <a:avLst/>
          </a:prstGeom>
          <a:noFill/>
          <a:ln>
            <a:noFill/>
          </a:ln>
        </p:spPr>
        <p:txBody>
          <a:bodyPr lIns="0" tIns="0" rIns="0" bIns="0" anchor="ctr"/>
          <a:lstStyle/>
          <a:p>
            <a:pPr>
              <a:lnSpc>
                <a:spcPct val="100000"/>
              </a:lnSpc>
            </a:pPr>
            <a:r>
              <a:rPr lang="fr-FR" sz="2400" b="1">
                <a:solidFill>
                  <a:srgbClr val="000000"/>
                </a:solidFill>
                <a:latin typeface="Calibri"/>
                <a:ea typeface="Microsoft YaHei"/>
              </a:rPr>
              <a:t>Pour assurer la </a:t>
            </a:r>
            <a:r>
              <a:rPr lang="fr-FR" sz="2400" b="1">
                <a:solidFill>
                  <a:srgbClr val="FF0000"/>
                </a:solidFill>
                <a:latin typeface="Calibri"/>
                <a:ea typeface="Microsoft YaHei"/>
              </a:rPr>
              <a:t>justice</a:t>
            </a:r>
            <a:r>
              <a:rPr lang="fr-FR" sz="2400" b="1">
                <a:solidFill>
                  <a:srgbClr val="000000"/>
                </a:solidFill>
                <a:latin typeface="Calibri"/>
                <a:ea typeface="Microsoft YaHei"/>
              </a:rPr>
              <a:t> entre les secteurs professionnels :</a:t>
            </a:r>
            <a:endParaRPr/>
          </a:p>
          <a:p>
            <a:pPr>
              <a:lnSpc>
                <a:spcPct val="100000"/>
              </a:lnSpc>
            </a:pPr>
            <a:r>
              <a:rPr lang="fr-FR" sz="2400">
                <a:solidFill>
                  <a:srgbClr val="000000"/>
                </a:solidFill>
                <a:latin typeface="Calibri"/>
                <a:ea typeface="Microsoft YaHei"/>
              </a:rPr>
              <a:t>  </a:t>
            </a:r>
            <a:r>
              <a:rPr lang="fr-FR" sz="2400">
                <a:solidFill>
                  <a:srgbClr val="000000"/>
                </a:solidFill>
                <a:latin typeface="Arial"/>
                <a:ea typeface="Microsoft YaHei"/>
              </a:rPr>
              <a:t>► </a:t>
            </a:r>
            <a:r>
              <a:rPr lang="fr-FR" sz="2400">
                <a:solidFill>
                  <a:srgbClr val="000000"/>
                </a:solidFill>
                <a:latin typeface="Calibri"/>
                <a:ea typeface="Microsoft YaHei"/>
              </a:rPr>
              <a:t>un socle commun de droits mis en œuvre par tous les régimes</a:t>
            </a:r>
            <a:endParaRPr/>
          </a:p>
          <a:p>
            <a:pPr>
              <a:lnSpc>
                <a:spcPct val="100000"/>
              </a:lnSpc>
            </a:pPr>
            <a:r>
              <a:rPr lang="fr-FR" sz="2400">
                <a:solidFill>
                  <a:srgbClr val="000000"/>
                </a:solidFill>
                <a:latin typeface="Calibri"/>
                <a:ea typeface="Microsoft YaHei"/>
              </a:rPr>
              <a:t>Pour répondre au besoin de </a:t>
            </a:r>
            <a:r>
              <a:rPr lang="fr-FR" sz="2400" b="1">
                <a:solidFill>
                  <a:srgbClr val="FF0000"/>
                </a:solidFill>
                <a:latin typeface="Calibri"/>
                <a:ea typeface="Microsoft YaHei"/>
              </a:rPr>
              <a:t>transparence</a:t>
            </a:r>
            <a:r>
              <a:rPr lang="fr-FR" sz="2400">
                <a:solidFill>
                  <a:srgbClr val="000000"/>
                </a:solidFill>
                <a:latin typeface="Calibri"/>
                <a:ea typeface="Microsoft YaHei"/>
              </a:rPr>
              <a:t> :</a:t>
            </a:r>
            <a:endParaRPr/>
          </a:p>
          <a:p>
            <a:pPr>
              <a:lnSpc>
                <a:spcPct val="100000"/>
              </a:lnSpc>
            </a:pPr>
            <a:r>
              <a:rPr lang="fr-FR" sz="2400">
                <a:solidFill>
                  <a:srgbClr val="000000"/>
                </a:solidFill>
                <a:latin typeface="Arial"/>
                <a:ea typeface="Microsoft YaHei"/>
              </a:rPr>
              <a:t>  ► </a:t>
            </a:r>
            <a:r>
              <a:rPr lang="fr-FR" sz="2400" b="1">
                <a:solidFill>
                  <a:srgbClr val="000000"/>
                </a:solidFill>
                <a:latin typeface="Calibri"/>
                <a:ea typeface="Microsoft YaHei"/>
              </a:rPr>
              <a:t>rebâtir une gestion démocratique du système de retraite.</a:t>
            </a:r>
            <a:endParaRPr/>
          </a:p>
          <a:p>
            <a:pPr>
              <a:lnSpc>
                <a:spcPct val="100000"/>
              </a:lnSpc>
            </a:pPr>
            <a:r>
              <a:rPr lang="fr-FR" sz="2400">
                <a:solidFill>
                  <a:srgbClr val="000000"/>
                </a:solidFill>
                <a:latin typeface="Calibri"/>
                <a:ea typeface="Microsoft YaHei"/>
              </a:rPr>
              <a:t>Pour assurer un </a:t>
            </a:r>
            <a:r>
              <a:rPr lang="fr-FR" sz="2400" b="1">
                <a:solidFill>
                  <a:srgbClr val="FF0000"/>
                </a:solidFill>
                <a:latin typeface="Calibri"/>
                <a:ea typeface="Microsoft YaHei"/>
              </a:rPr>
              <a:t>financement</a:t>
            </a:r>
            <a:r>
              <a:rPr lang="fr-FR" sz="2400">
                <a:solidFill>
                  <a:srgbClr val="000000"/>
                </a:solidFill>
                <a:latin typeface="Calibri"/>
                <a:ea typeface="Microsoft YaHei"/>
              </a:rPr>
              <a:t> pérenne :</a:t>
            </a:r>
            <a:endParaRPr/>
          </a:p>
          <a:p>
            <a:pPr>
              <a:lnSpc>
                <a:spcPct val="100000"/>
              </a:lnSpc>
            </a:pPr>
            <a:r>
              <a:rPr lang="fr-FR" sz="2400">
                <a:solidFill>
                  <a:srgbClr val="000000"/>
                </a:solidFill>
                <a:latin typeface="Calibri"/>
                <a:ea typeface="Microsoft YaHei"/>
              </a:rPr>
              <a:t>   </a:t>
            </a:r>
            <a:r>
              <a:rPr lang="fr-FR" sz="2400">
                <a:solidFill>
                  <a:srgbClr val="000000"/>
                </a:solidFill>
                <a:latin typeface="Arial"/>
                <a:ea typeface="Microsoft YaHei"/>
              </a:rPr>
              <a:t>►</a:t>
            </a:r>
            <a:r>
              <a:rPr lang="fr-FR" sz="2400">
                <a:solidFill>
                  <a:srgbClr val="000000"/>
                </a:solidFill>
                <a:latin typeface="Calibri"/>
                <a:ea typeface="Microsoft YaHei"/>
              </a:rPr>
              <a:t> </a:t>
            </a:r>
            <a:r>
              <a:rPr lang="fr-FR" sz="2400" b="1">
                <a:solidFill>
                  <a:srgbClr val="000000"/>
                </a:solidFill>
                <a:latin typeface="Calibri"/>
                <a:ea typeface="Microsoft YaHei"/>
              </a:rPr>
              <a:t>lier niveau de cotisation, amélioration du travail et de </a:t>
            </a:r>
            <a:r>
              <a:rPr lang="fr-FR" sz="2400" b="1">
                <a:solidFill>
                  <a:srgbClr val="FF0000"/>
                </a:solidFill>
                <a:latin typeface="Calibri"/>
                <a:ea typeface="Microsoft YaHei"/>
              </a:rPr>
              <a:t>l’emploi</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457200" y="274680"/>
            <a:ext cx="8228880" cy="876960"/>
          </a:xfrm>
          <a:prstGeom prst="rect">
            <a:avLst/>
          </a:prstGeom>
          <a:noFill/>
          <a:ln>
            <a:noFill/>
          </a:ln>
        </p:spPr>
        <p:txBody>
          <a:bodyPr lIns="0" tIns="0" rIns="0" bIns="0" anchor="ctr"/>
          <a:lstStyle/>
          <a:p>
            <a:pPr algn="ctr">
              <a:lnSpc>
                <a:spcPct val="100000"/>
              </a:lnSpc>
            </a:pPr>
            <a:r>
              <a:rPr lang="fr-FR" sz="3200" b="1">
                <a:latin typeface="Arial"/>
              </a:rPr>
              <a:t>Taux de pauvreté des plus de 65 ans</a:t>
            </a:r>
            <a:endParaRPr/>
          </a:p>
        </p:txBody>
      </p:sp>
      <p:sp>
        <p:nvSpPr>
          <p:cNvPr id="202" name="CustomShape 2"/>
          <p:cNvSpPr/>
          <p:nvPr/>
        </p:nvSpPr>
        <p:spPr>
          <a:xfrm>
            <a:off x="457200" y="1604520"/>
            <a:ext cx="8228880" cy="3976920"/>
          </a:xfrm>
          <a:prstGeom prst="rect">
            <a:avLst/>
          </a:prstGeom>
          <a:noFill/>
          <a:ln>
            <a:noFill/>
          </a:ln>
        </p:spPr>
      </p:sp>
      <p:pic>
        <p:nvPicPr>
          <p:cNvPr id="203" name="Image 202"/>
          <p:cNvPicPr/>
          <p:nvPr/>
        </p:nvPicPr>
        <p:blipFill>
          <a:blip r:embed="rId2"/>
          <a:stretch>
            <a:fillRect/>
          </a:stretch>
        </p:blipFill>
        <p:spPr>
          <a:xfrm>
            <a:off x="216000" y="1296000"/>
            <a:ext cx="8855640" cy="5471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 name="CustomShape 1"/>
          <p:cNvSpPr/>
          <p:nvPr/>
        </p:nvSpPr>
        <p:spPr>
          <a:xfrm>
            <a:off x="3029040" y="6356520"/>
            <a:ext cx="3085200" cy="364320"/>
          </a:xfrm>
          <a:prstGeom prst="rect">
            <a:avLst/>
          </a:prstGeom>
          <a:noFill/>
          <a:ln>
            <a:noFill/>
          </a:ln>
        </p:spPr>
        <p:txBody>
          <a:bodyPr lIns="90000" tIns="45000" rIns="90000" bIns="45000" anchor="ctr" anchorCtr="1"/>
          <a:lstStyle/>
          <a:p>
            <a:pPr algn="ctr">
              <a:lnSpc>
                <a:spcPct val="100000"/>
              </a:lnSpc>
            </a:pPr>
            <a:r>
              <a:rPr lang="fr-FR" sz="1000">
                <a:solidFill>
                  <a:srgbClr val="000000"/>
                </a:solidFill>
                <a:latin typeface="Calibri"/>
                <a:ea typeface="Microsoft YaHei"/>
              </a:rPr>
              <a:t>réforme Macron des retraites</a:t>
            </a:r>
            <a:endParaRPr/>
          </a:p>
        </p:txBody>
      </p:sp>
      <p:sp>
        <p:nvSpPr>
          <p:cNvPr id="326" name="CustomShape 2"/>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4400" b="1">
                <a:solidFill>
                  <a:srgbClr val="000000"/>
                </a:solidFill>
                <a:latin typeface="Calibri"/>
                <a:ea typeface="Microsoft YaHei"/>
              </a:rPr>
              <a:t>La cohérence de nos propositions</a:t>
            </a:r>
            <a:endParaRPr/>
          </a:p>
        </p:txBody>
      </p:sp>
      <p:sp>
        <p:nvSpPr>
          <p:cNvPr id="327" name="CustomShape 3"/>
          <p:cNvSpPr/>
          <p:nvPr/>
        </p:nvSpPr>
        <p:spPr>
          <a:xfrm>
            <a:off x="6458040" y="6356520"/>
            <a:ext cx="2056680" cy="364320"/>
          </a:xfrm>
          <a:prstGeom prst="rect">
            <a:avLst/>
          </a:prstGeom>
          <a:noFill/>
          <a:ln>
            <a:noFill/>
          </a:ln>
        </p:spPr>
      </p:sp>
      <p:sp>
        <p:nvSpPr>
          <p:cNvPr id="328" name="CustomShape 4"/>
          <p:cNvSpPr/>
          <p:nvPr/>
        </p:nvSpPr>
        <p:spPr>
          <a:xfrm>
            <a:off x="457200" y="1774440"/>
            <a:ext cx="8228520" cy="3636360"/>
          </a:xfrm>
          <a:prstGeom prst="rect">
            <a:avLst/>
          </a:prstGeom>
          <a:noFill/>
          <a:ln>
            <a:noFill/>
          </a:ln>
        </p:spPr>
        <p:txBody>
          <a:bodyPr lIns="0" tIns="0" rIns="0" bIns="0" anchor="ctr"/>
          <a:lstStyle/>
          <a:p>
            <a:pPr>
              <a:lnSpc>
                <a:spcPct val="100000"/>
              </a:lnSpc>
              <a:buFont typeface="Arial"/>
              <a:buChar char="•"/>
            </a:pPr>
            <a:r>
              <a:rPr lang="fr-FR" sz="2400">
                <a:solidFill>
                  <a:srgbClr val="000000"/>
                </a:solidFill>
                <a:latin typeface="Calibri"/>
                <a:ea typeface="Microsoft YaHei"/>
              </a:rPr>
              <a:t>Pour consolider la répartition solidaire à prestation définie :</a:t>
            </a:r>
            <a:endParaRPr/>
          </a:p>
          <a:p>
            <a:pPr>
              <a:lnSpc>
                <a:spcPct val="100000"/>
              </a:lnSpc>
            </a:pPr>
            <a:r>
              <a:rPr lang="fr-FR" sz="2400">
                <a:solidFill>
                  <a:srgbClr val="000000"/>
                </a:solidFill>
                <a:latin typeface="Arial"/>
                <a:ea typeface="Microsoft YaHei"/>
              </a:rPr>
              <a:t>	► </a:t>
            </a:r>
            <a:r>
              <a:rPr lang="fr-FR" sz="2400">
                <a:solidFill>
                  <a:srgbClr val="3333FF"/>
                </a:solidFill>
                <a:latin typeface="Calibri"/>
                <a:ea typeface="Microsoft YaHei"/>
              </a:rPr>
              <a:t>il faut mettre </a:t>
            </a:r>
            <a:r>
              <a:rPr lang="fr-FR" sz="2400" b="1">
                <a:solidFill>
                  <a:srgbClr val="3333FF"/>
                </a:solidFill>
                <a:latin typeface="Calibri"/>
                <a:ea typeface="Microsoft YaHei"/>
              </a:rPr>
              <a:t>l’emploi</a:t>
            </a:r>
            <a:r>
              <a:rPr lang="fr-FR" sz="2400">
                <a:solidFill>
                  <a:srgbClr val="3333FF"/>
                </a:solidFill>
                <a:latin typeface="Calibri"/>
                <a:ea typeface="Microsoft YaHei"/>
              </a:rPr>
              <a:t>  et les </a:t>
            </a:r>
            <a:r>
              <a:rPr lang="fr-FR" sz="2400" b="1">
                <a:solidFill>
                  <a:srgbClr val="3333FF"/>
                </a:solidFill>
                <a:latin typeface="Calibri"/>
                <a:ea typeface="Microsoft YaHei"/>
              </a:rPr>
              <a:t>salaires</a:t>
            </a:r>
            <a:r>
              <a:rPr lang="fr-FR" sz="2400">
                <a:solidFill>
                  <a:srgbClr val="3333FF"/>
                </a:solidFill>
                <a:latin typeface="Calibri"/>
                <a:ea typeface="Microsoft YaHei"/>
              </a:rPr>
              <a:t> en priorité</a:t>
            </a:r>
            <a:endParaRPr/>
          </a:p>
          <a:p>
            <a:pPr>
              <a:lnSpc>
                <a:spcPct val="100000"/>
              </a:lnSpc>
              <a:buFont typeface="Arial"/>
              <a:buChar char="•"/>
            </a:pPr>
            <a:r>
              <a:rPr lang="fr-FR" sz="2400">
                <a:solidFill>
                  <a:srgbClr val="000000"/>
                </a:solidFill>
                <a:latin typeface="Calibri"/>
                <a:ea typeface="Microsoft YaHei"/>
              </a:rPr>
              <a:t>Répondre au défi démographique :</a:t>
            </a:r>
            <a:endParaRPr/>
          </a:p>
          <a:p>
            <a:pPr>
              <a:lnSpc>
                <a:spcPct val="100000"/>
              </a:lnSpc>
            </a:pPr>
            <a:r>
              <a:rPr lang="fr-FR" sz="2400">
                <a:solidFill>
                  <a:srgbClr val="000000"/>
                </a:solidFill>
                <a:latin typeface="Calibri"/>
                <a:ea typeface="Microsoft YaHei"/>
              </a:rPr>
              <a:t> </a:t>
            </a:r>
            <a:r>
              <a:rPr lang="fr-FR" sz="2400">
                <a:solidFill>
                  <a:srgbClr val="000000"/>
                </a:solidFill>
                <a:latin typeface="Arial"/>
                <a:ea typeface="Microsoft YaHei"/>
              </a:rPr>
              <a:t>	► </a:t>
            </a:r>
            <a:r>
              <a:rPr lang="fr-FR" sz="2400">
                <a:solidFill>
                  <a:srgbClr val="4F81BD"/>
                </a:solidFill>
                <a:latin typeface="Arial"/>
                <a:ea typeface="Microsoft YaHei"/>
              </a:rPr>
              <a:t>l</a:t>
            </a:r>
            <a:r>
              <a:rPr lang="fr-FR" sz="2400">
                <a:solidFill>
                  <a:srgbClr val="3333FF"/>
                </a:solidFill>
                <a:latin typeface="Calibri"/>
                <a:ea typeface="Microsoft YaHei"/>
              </a:rPr>
              <a:t>’allongement de la vie doit rester un </a:t>
            </a:r>
            <a:r>
              <a:rPr lang="fr-FR" sz="2400" b="1">
                <a:solidFill>
                  <a:srgbClr val="3333FF"/>
                </a:solidFill>
                <a:latin typeface="Calibri"/>
                <a:ea typeface="Microsoft YaHei"/>
              </a:rPr>
              <a:t>progrès</a:t>
            </a:r>
            <a:endParaRPr/>
          </a:p>
          <a:p>
            <a:pPr>
              <a:lnSpc>
                <a:spcPct val="100000"/>
              </a:lnSpc>
              <a:buFont typeface="Arial"/>
              <a:buChar char="•"/>
            </a:pPr>
            <a:r>
              <a:rPr lang="fr-FR" sz="2400">
                <a:solidFill>
                  <a:srgbClr val="000000"/>
                </a:solidFill>
                <a:latin typeface="Calibri"/>
                <a:ea typeface="Microsoft YaHei"/>
              </a:rPr>
              <a:t>Garantir des financements pérennes :</a:t>
            </a:r>
            <a:endParaRPr/>
          </a:p>
          <a:p>
            <a:pPr>
              <a:lnSpc>
                <a:spcPct val="100000"/>
              </a:lnSpc>
            </a:pPr>
            <a:r>
              <a:rPr lang="fr-FR" sz="2400">
                <a:solidFill>
                  <a:srgbClr val="000000"/>
                </a:solidFill>
                <a:latin typeface="Calibri"/>
                <a:ea typeface="Microsoft YaHei"/>
              </a:rPr>
              <a:t>  </a:t>
            </a:r>
            <a:r>
              <a:rPr lang="fr-FR" sz="2400">
                <a:solidFill>
                  <a:srgbClr val="000000"/>
                </a:solidFill>
                <a:latin typeface="Arial"/>
                <a:ea typeface="Microsoft YaHei"/>
              </a:rPr>
              <a:t>	► </a:t>
            </a:r>
            <a:r>
              <a:rPr lang="fr-FR" sz="2400">
                <a:solidFill>
                  <a:srgbClr val="3333FF"/>
                </a:solidFill>
                <a:latin typeface="Calibri"/>
                <a:ea typeface="Microsoft YaHei"/>
              </a:rPr>
              <a:t>la CGT a des </a:t>
            </a:r>
            <a:r>
              <a:rPr lang="fr-FR" sz="2400" b="1">
                <a:solidFill>
                  <a:srgbClr val="3333FF"/>
                </a:solidFill>
                <a:latin typeface="Calibri"/>
                <a:ea typeface="Microsoft YaHei"/>
              </a:rPr>
              <a:t>propositions</a:t>
            </a:r>
            <a:r>
              <a:rPr lang="fr-FR" sz="2400">
                <a:solidFill>
                  <a:srgbClr val="3333FF"/>
                </a:solidFill>
                <a:latin typeface="Calibri"/>
                <a:ea typeface="Microsoft YaHei"/>
              </a:rPr>
              <a:t> concrètes de réforme</a:t>
            </a:r>
            <a:endParaRPr/>
          </a:p>
          <a:p>
            <a:pPr>
              <a:lnSpc>
                <a:spcPct val="100000"/>
              </a:lnSpc>
              <a:buFont typeface="Arial"/>
              <a:buChar char="•"/>
            </a:pPr>
            <a:r>
              <a:rPr lang="fr-FR" sz="2400">
                <a:solidFill>
                  <a:srgbClr val="000000"/>
                </a:solidFill>
                <a:latin typeface="Calibri"/>
                <a:ea typeface="Microsoft YaHei"/>
              </a:rPr>
              <a:t>Coordonner les régimes pour assurer la solidarité :</a:t>
            </a:r>
            <a:endParaRPr/>
          </a:p>
          <a:p>
            <a:pPr>
              <a:lnSpc>
                <a:spcPct val="100000"/>
              </a:lnSpc>
            </a:pPr>
            <a:r>
              <a:rPr lang="fr-FR" sz="2400">
                <a:solidFill>
                  <a:srgbClr val="000000"/>
                </a:solidFill>
                <a:latin typeface="Calibri"/>
                <a:ea typeface="Microsoft YaHei"/>
              </a:rPr>
              <a:t>  </a:t>
            </a:r>
            <a:r>
              <a:rPr lang="fr-FR" sz="2400">
                <a:solidFill>
                  <a:srgbClr val="000000"/>
                </a:solidFill>
                <a:latin typeface="Arial"/>
                <a:ea typeface="Microsoft YaHei"/>
              </a:rPr>
              <a:t>	► </a:t>
            </a:r>
            <a:r>
              <a:rPr lang="fr-FR" sz="2400">
                <a:solidFill>
                  <a:srgbClr val="3333FF"/>
                </a:solidFill>
                <a:latin typeface="Calibri"/>
                <a:ea typeface="Microsoft YaHei"/>
              </a:rPr>
              <a:t>revenir à la </a:t>
            </a:r>
            <a:r>
              <a:rPr lang="fr-FR" sz="2400" b="1">
                <a:solidFill>
                  <a:srgbClr val="3333FF"/>
                </a:solidFill>
                <a:latin typeface="Calibri"/>
                <a:ea typeface="Microsoft YaHei"/>
              </a:rPr>
              <a:t>démocratie sociale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457200" y="273600"/>
            <a:ext cx="8228880" cy="1144440"/>
          </a:xfrm>
          <a:prstGeom prst="rect">
            <a:avLst/>
          </a:prstGeom>
          <a:noFill/>
          <a:ln>
            <a:noFill/>
          </a:ln>
        </p:spPr>
        <p:txBody>
          <a:bodyPr lIns="0" tIns="0" rIns="0" bIns="0" anchor="ctr"/>
          <a:lstStyle/>
          <a:p>
            <a:pPr algn="ctr">
              <a:lnSpc>
                <a:spcPct val="100000"/>
              </a:lnSpc>
            </a:pPr>
            <a:r>
              <a:rPr lang="fr-FR" sz="2900" b="1">
                <a:solidFill>
                  <a:srgbClr val="000000"/>
                </a:solidFill>
                <a:latin typeface="Calibri"/>
                <a:ea typeface="Microsoft YaHei"/>
              </a:rPr>
              <a:t>Les revendications de la CGT : un socle commun de droits à mettre en œuvre dans tous les régimes</a:t>
            </a:r>
            <a:endParaRPr/>
          </a:p>
        </p:txBody>
      </p:sp>
      <p:sp>
        <p:nvSpPr>
          <p:cNvPr id="330" name="CustomShape 2"/>
          <p:cNvSpPr/>
          <p:nvPr/>
        </p:nvSpPr>
        <p:spPr>
          <a:xfrm>
            <a:off x="504000" y="1611000"/>
            <a:ext cx="8228880" cy="4066920"/>
          </a:xfrm>
          <a:prstGeom prst="rect">
            <a:avLst/>
          </a:prstGeom>
          <a:noFill/>
          <a:ln>
            <a:noFill/>
          </a:ln>
        </p:spPr>
        <p:txBody>
          <a:bodyPr lIns="0" tIns="0" rIns="0" bIns="0" anchor="ctr"/>
          <a:lstStyle/>
          <a:p>
            <a:pPr>
              <a:lnSpc>
                <a:spcPct val="100000"/>
              </a:lnSpc>
            </a:pPr>
            <a:r>
              <a:rPr lang="fr-FR" sz="2400" b="1">
                <a:solidFill>
                  <a:srgbClr val="CC0000"/>
                </a:solidFill>
                <a:latin typeface="Calibri"/>
                <a:ea typeface="Microsoft YaHei"/>
              </a:rPr>
              <a:t>Garantir la possibilité de départ à 60 ans</a:t>
            </a:r>
            <a:endParaRPr/>
          </a:p>
          <a:p>
            <a:pPr>
              <a:lnSpc>
                <a:spcPct val="100000"/>
              </a:lnSpc>
            </a:pPr>
            <a:r>
              <a:rPr lang="fr-FR" sz="2400" b="1">
                <a:solidFill>
                  <a:srgbClr val="CC0000"/>
                </a:solidFill>
                <a:latin typeface="Calibri"/>
                <a:ea typeface="Microsoft YaHei"/>
              </a:rPr>
              <a:t>Assurer un niveau de pension d’au moins 75 % du revenu net d’activité pour une carrière complète</a:t>
            </a:r>
            <a:endParaRPr/>
          </a:p>
          <a:p>
            <a:pPr>
              <a:lnSpc>
                <a:spcPct val="100000"/>
              </a:lnSpc>
            </a:pPr>
            <a:r>
              <a:rPr lang="fr-FR" sz="2400" b="1">
                <a:solidFill>
                  <a:srgbClr val="CC0000"/>
                </a:solidFill>
                <a:latin typeface="Calibri"/>
                <a:ea typeface="Microsoft YaHei"/>
              </a:rPr>
              <a:t>Élever les minima de pension au niveau du SMIC pour une carrière complète</a:t>
            </a:r>
            <a:endParaRPr/>
          </a:p>
          <a:p>
            <a:pPr>
              <a:lnSpc>
                <a:spcPct val="100000"/>
              </a:lnSpc>
            </a:pPr>
            <a:r>
              <a:rPr lang="fr-FR" sz="2400" b="1">
                <a:solidFill>
                  <a:srgbClr val="CC0000"/>
                </a:solidFill>
                <a:latin typeface="Calibri"/>
                <a:ea typeface="Microsoft YaHei"/>
              </a:rPr>
              <a:t>Indexer les pensions sur l’évolution des salaires et non pas sur les prix</a:t>
            </a:r>
            <a:endParaRPr/>
          </a:p>
          <a:p>
            <a:pPr>
              <a:lnSpc>
                <a:spcPct val="100000"/>
              </a:lnSpc>
            </a:pPr>
            <a:r>
              <a:rPr lang="fr-FR" sz="2400" b="1">
                <a:solidFill>
                  <a:srgbClr val="CC0000"/>
                </a:solidFill>
                <a:latin typeface="Calibri"/>
                <a:ea typeface="Microsoft YaHei"/>
              </a:rPr>
              <a:t>Permettre réellement des départs anticipés pour pénibilité, développer la prévention, aménager les fins de carrière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3200" b="1">
                <a:solidFill>
                  <a:srgbClr val="000000"/>
                </a:solidFill>
                <a:latin typeface="Calibri"/>
                <a:ea typeface="Microsoft YaHei"/>
              </a:rPr>
              <a:t>Une retraite solidaire pour une société solidaire</a:t>
            </a:r>
            <a:endParaRPr/>
          </a:p>
        </p:txBody>
      </p:sp>
      <p:sp>
        <p:nvSpPr>
          <p:cNvPr id="332"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2800" b="1">
                <a:solidFill>
                  <a:srgbClr val="CC0000"/>
                </a:solidFill>
                <a:latin typeface="Calibri"/>
                <a:ea typeface="Microsoft YaHei"/>
              </a:rPr>
              <a:t>Quelle que soit la réforme envisagée, le système de retraite doit être construit sur les mêmes principes et les mêmes valeurs qu’après 1945 :</a:t>
            </a:r>
            <a:endParaRPr/>
          </a:p>
          <a:p>
            <a:pPr>
              <a:lnSpc>
                <a:spcPct val="100000"/>
              </a:lnSpc>
            </a:pPr>
            <a:endParaRPr/>
          </a:p>
          <a:p>
            <a:pPr>
              <a:lnSpc>
                <a:spcPct val="100000"/>
              </a:lnSpc>
            </a:pPr>
            <a:r>
              <a:rPr lang="fr-FR" sz="2800" b="1">
                <a:solidFill>
                  <a:srgbClr val="FF0000"/>
                </a:solidFill>
                <a:latin typeface="Calibri"/>
                <a:ea typeface="DejaVu Sans"/>
              </a:rPr>
              <a:t> U</a:t>
            </a:r>
            <a:r>
              <a:rPr lang="fr-FR" sz="2800" b="1">
                <a:solidFill>
                  <a:srgbClr val="CC0000"/>
                </a:solidFill>
                <a:latin typeface="Calibri"/>
                <a:ea typeface="Microsoft YaHei"/>
              </a:rPr>
              <a:t>ne retraite solidaire pour une société solidaire, qui maintient le niveau de vie et qui réduit les inégalités</a:t>
            </a:r>
            <a:endParaRPr/>
          </a:p>
          <a:p>
            <a:pPr>
              <a:lnSpc>
                <a:spcPct val="100000"/>
              </a:lnSpc>
            </a:pPr>
            <a:endParaRPr/>
          </a:p>
        </p:txBody>
      </p:sp>
      <p:sp>
        <p:nvSpPr>
          <p:cNvPr id="333" name="CustomShape 3"/>
          <p:cNvSpPr/>
          <p:nvPr/>
        </p:nvSpPr>
        <p:spPr>
          <a:xfrm>
            <a:off x="3029040" y="6356520"/>
            <a:ext cx="308520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334" name="CustomShape 4"/>
          <p:cNvSpPr/>
          <p:nvPr/>
        </p:nvSpPr>
        <p:spPr>
          <a:xfrm>
            <a:off x="6458040" y="6356520"/>
            <a:ext cx="2056680" cy="364320"/>
          </a:xfrm>
          <a:prstGeom prst="rect">
            <a:avLst/>
          </a:prstGeom>
          <a:noFill/>
          <a:ln>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 name="CustomShape 1"/>
          <p:cNvSpPr/>
          <p:nvPr/>
        </p:nvSpPr>
        <p:spPr>
          <a:xfrm>
            <a:off x="457200" y="274680"/>
            <a:ext cx="8228880" cy="1142280"/>
          </a:xfrm>
          <a:prstGeom prst="rect">
            <a:avLst/>
          </a:prstGeom>
          <a:noFill/>
          <a:ln>
            <a:noFill/>
          </a:ln>
        </p:spPr>
        <p:txBody>
          <a:bodyPr lIns="90000" tIns="45000" rIns="90000" bIns="45000" anchor="ctr" anchorCtr="1"/>
          <a:lstStyle/>
          <a:p>
            <a:pPr algn="ctr">
              <a:lnSpc>
                <a:spcPct val="100000"/>
              </a:lnSpc>
            </a:pPr>
            <a:r>
              <a:rPr lang="fr-FR" sz="3200" b="1">
                <a:solidFill>
                  <a:srgbClr val="000000"/>
                </a:solidFill>
                <a:latin typeface="Calibri"/>
                <a:ea typeface="Microsoft YaHei"/>
              </a:rPr>
              <a:t>Une retraite solidaire pour une société solidaire</a:t>
            </a:r>
            <a:endParaRPr/>
          </a:p>
        </p:txBody>
      </p:sp>
      <p:sp>
        <p:nvSpPr>
          <p:cNvPr id="336" name="CustomShape 2"/>
          <p:cNvSpPr/>
          <p:nvPr/>
        </p:nvSpPr>
        <p:spPr>
          <a:xfrm>
            <a:off x="457200" y="1600200"/>
            <a:ext cx="8228880" cy="4525200"/>
          </a:xfrm>
          <a:prstGeom prst="rect">
            <a:avLst/>
          </a:prstGeom>
          <a:noFill/>
          <a:ln>
            <a:noFill/>
          </a:ln>
        </p:spPr>
        <p:txBody>
          <a:bodyPr lIns="90000" tIns="45000" rIns="90000" bIns="45000"/>
          <a:lstStyle/>
          <a:p>
            <a:pPr>
              <a:lnSpc>
                <a:spcPct val="100000"/>
              </a:lnSpc>
              <a:buFont typeface="Arial"/>
              <a:buChar char="•"/>
            </a:pPr>
            <a:r>
              <a:rPr lang="fr-FR" sz="2800" b="1">
                <a:solidFill>
                  <a:srgbClr val="CC0000"/>
                </a:solidFill>
                <a:latin typeface="Calibri"/>
                <a:ea typeface="Microsoft YaHei"/>
              </a:rPr>
              <a:t>L’allongement de l’espérance de vie fait que chacun peut espérer une plus ou moins longue période de retraite. Cette perspective pour tous est un véritable changement dans l’organisation de la vie humaine</a:t>
            </a:r>
            <a:endParaRPr/>
          </a:p>
          <a:p>
            <a:pPr>
              <a:lnSpc>
                <a:spcPct val="100000"/>
              </a:lnSpc>
            </a:pPr>
            <a:endParaRPr/>
          </a:p>
          <a:p>
            <a:pPr>
              <a:lnSpc>
                <a:spcPct val="100000"/>
              </a:lnSpc>
              <a:buFont typeface="Arial"/>
              <a:buChar char="•"/>
            </a:pPr>
            <a:r>
              <a:rPr lang="fr-FR" sz="2800" b="1">
                <a:solidFill>
                  <a:srgbClr val="CC0000"/>
                </a:solidFill>
                <a:latin typeface="Calibri"/>
                <a:ea typeface="Microsoft YaHei"/>
              </a:rPr>
              <a:t>Elle fait de la retraite un projet personnel commun à tous les salariés et citoyens, projet qu’il faut organiser collectivement</a:t>
            </a:r>
            <a:endParaRPr/>
          </a:p>
          <a:p>
            <a:pPr>
              <a:lnSpc>
                <a:spcPct val="100000"/>
              </a:lnSpc>
            </a:pPr>
            <a:endParaRPr/>
          </a:p>
          <a:p>
            <a:pPr>
              <a:lnSpc>
                <a:spcPct val="100000"/>
              </a:lnSpc>
            </a:pPr>
            <a:endParaRPr/>
          </a:p>
        </p:txBody>
      </p:sp>
      <p:sp>
        <p:nvSpPr>
          <p:cNvPr id="337" name="CustomShape 3"/>
          <p:cNvSpPr/>
          <p:nvPr/>
        </p:nvSpPr>
        <p:spPr>
          <a:xfrm>
            <a:off x="3029040" y="6356520"/>
            <a:ext cx="3085200" cy="364320"/>
          </a:xfrm>
          <a:prstGeom prst="rect">
            <a:avLst/>
          </a:prstGeom>
          <a:noFill/>
          <a:ln>
            <a:noFill/>
          </a:ln>
        </p:spPr>
        <p:txBody>
          <a:bodyPr lIns="90000" tIns="45000" rIns="90000" bIns="45000" anchor="ctr" anchorCtr="1"/>
          <a:lstStyle/>
          <a:p>
            <a:pPr algn="ctr">
              <a:lnSpc>
                <a:spcPct val="100000"/>
              </a:lnSpc>
            </a:pPr>
            <a:r>
              <a:rPr lang="fr-FR" sz="1200">
                <a:solidFill>
                  <a:srgbClr val="898989"/>
                </a:solidFill>
                <a:latin typeface="Calibri"/>
                <a:ea typeface="Microsoft YaHei"/>
              </a:rPr>
              <a:t>réforme Macron des retraites</a:t>
            </a:r>
            <a:endParaRPr/>
          </a:p>
        </p:txBody>
      </p:sp>
      <p:sp>
        <p:nvSpPr>
          <p:cNvPr id="338" name="CustomShape 4"/>
          <p:cNvSpPr/>
          <p:nvPr/>
        </p:nvSpPr>
        <p:spPr>
          <a:xfrm>
            <a:off x="6458040" y="6356520"/>
            <a:ext cx="2056680" cy="364320"/>
          </a:xfrm>
          <a:prstGeom prst="rect">
            <a:avLst/>
          </a:prstGeom>
          <a:noFill/>
          <a:ln>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457200" y="274680"/>
            <a:ext cx="8228880" cy="1142640"/>
          </a:xfrm>
          <a:prstGeom prst="rect">
            <a:avLst/>
          </a:prstGeom>
          <a:noFill/>
          <a:ln>
            <a:noFill/>
          </a:ln>
        </p:spPr>
        <p:txBody>
          <a:bodyPr lIns="0" tIns="0" rIns="0" bIns="0" anchor="ctr"/>
          <a:lstStyle/>
          <a:p>
            <a:r>
              <a:rPr lang="fr-FR" sz="3200" b="1">
                <a:solidFill>
                  <a:srgbClr val="000000"/>
                </a:solidFill>
                <a:latin typeface="Arial"/>
                <a:ea typeface="DejaVu Sans"/>
              </a:rPr>
              <a:t>Actif des fonds de pensions</a:t>
            </a:r>
            <a:endParaRPr/>
          </a:p>
          <a:p>
            <a:pPr algn="ctr">
              <a:lnSpc>
                <a:spcPct val="100000"/>
              </a:lnSpc>
            </a:pPr>
            <a:r>
              <a:rPr lang="fr-FR" sz="3200" b="1">
                <a:solidFill>
                  <a:srgbClr val="000000"/>
                </a:solidFill>
                <a:latin typeface="Arial"/>
                <a:ea typeface="DejaVu Sans"/>
              </a:rPr>
              <a:t> % du PIB données 2016</a:t>
            </a:r>
            <a:endParaRPr/>
          </a:p>
        </p:txBody>
      </p:sp>
      <p:sp>
        <p:nvSpPr>
          <p:cNvPr id="205" name="CustomShape 2"/>
          <p:cNvSpPr/>
          <p:nvPr/>
        </p:nvSpPr>
        <p:spPr>
          <a:xfrm>
            <a:off x="457200" y="1604520"/>
            <a:ext cx="8228880" cy="3976920"/>
          </a:xfrm>
          <a:prstGeom prst="rect">
            <a:avLst/>
          </a:prstGeom>
          <a:noFill/>
          <a:ln>
            <a:noFill/>
          </a:ln>
        </p:spPr>
      </p:sp>
      <p:pic>
        <p:nvPicPr>
          <p:cNvPr id="206" name="Image 205"/>
          <p:cNvPicPr/>
          <p:nvPr/>
        </p:nvPicPr>
        <p:blipFill>
          <a:blip r:embed="rId2"/>
          <a:stretch>
            <a:fillRect/>
          </a:stretch>
        </p:blipFill>
        <p:spPr>
          <a:xfrm>
            <a:off x="144000" y="1512000"/>
            <a:ext cx="8855640" cy="496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457200" y="227160"/>
            <a:ext cx="8228880" cy="1237680"/>
          </a:xfrm>
          <a:prstGeom prst="rect">
            <a:avLst/>
          </a:prstGeom>
          <a:noFill/>
          <a:ln>
            <a:noFill/>
          </a:ln>
        </p:spPr>
        <p:txBody>
          <a:bodyPr lIns="0" tIns="0" rIns="0" bIns="0" anchor="ctr"/>
          <a:lstStyle/>
          <a:p>
            <a:r>
              <a:rPr lang="fr-FR" sz="4000" b="1">
                <a:solidFill>
                  <a:srgbClr val="000000"/>
                </a:solidFill>
                <a:latin typeface="Calibri"/>
                <a:ea typeface="Microsoft YaHei"/>
              </a:rPr>
              <a:t>Les conséquences des réformes : </a:t>
            </a:r>
            <a:endParaRPr/>
          </a:p>
          <a:p>
            <a:pPr algn="ctr">
              <a:lnSpc>
                <a:spcPct val="100000"/>
              </a:lnSpc>
            </a:pPr>
            <a:r>
              <a:rPr lang="fr-FR" sz="4000" b="1">
                <a:solidFill>
                  <a:srgbClr val="000000"/>
                </a:solidFill>
                <a:latin typeface="Calibri"/>
                <a:ea typeface="Microsoft YaHei"/>
              </a:rPr>
              <a:t>la baisse programmée des pensions</a:t>
            </a:r>
            <a:endParaRPr/>
          </a:p>
        </p:txBody>
      </p:sp>
      <p:sp>
        <p:nvSpPr>
          <p:cNvPr id="208" name="CustomShape 2"/>
          <p:cNvSpPr/>
          <p:nvPr/>
        </p:nvSpPr>
        <p:spPr>
          <a:xfrm>
            <a:off x="457200" y="1604520"/>
            <a:ext cx="8228880" cy="3976920"/>
          </a:xfrm>
          <a:prstGeom prst="rect">
            <a:avLst/>
          </a:prstGeom>
          <a:noFill/>
          <a:ln>
            <a:noFill/>
          </a:ln>
        </p:spPr>
        <p:txBody>
          <a:bodyPr lIns="0" tIns="0" rIns="0" bIns="0" anchor="ctr"/>
          <a:lstStyle/>
          <a:p>
            <a:r>
              <a:rPr lang="fr-FR" sz="3200">
                <a:latin typeface="Arial"/>
              </a:rPr>
              <a:t>Au-delà de la baisse immédiate des pensions, les réformes déjà faites </a:t>
            </a:r>
            <a:endParaRPr/>
          </a:p>
          <a:p>
            <a:r>
              <a:rPr lang="fr-FR" sz="3200">
                <a:latin typeface="Arial"/>
              </a:rPr>
              <a:t>(indexation du salaire et des pensions, 10 aux 25 meilleures années, durée d'assurance, âge de départ) </a:t>
            </a:r>
            <a:endParaRPr/>
          </a:p>
          <a:p>
            <a:r>
              <a:rPr lang="fr-FR" sz="3200">
                <a:latin typeface="Arial"/>
              </a:rPr>
              <a:t>entraîneront une baisse des pensions jusqu'en 2070 évaluée par </a:t>
            </a:r>
            <a:endParaRPr/>
          </a:p>
          <a:p>
            <a:r>
              <a:rPr lang="fr-FR" sz="3200">
                <a:latin typeface="Arial"/>
              </a:rPr>
              <a:t>le Conseil d'Orientation des Retraites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 name="CustomShape 1"/>
          <p:cNvSpPr/>
          <p:nvPr/>
        </p:nvSpPr>
        <p:spPr>
          <a:xfrm>
            <a:off x="457200" y="286920"/>
            <a:ext cx="8228880" cy="588600"/>
          </a:xfrm>
          <a:prstGeom prst="rect">
            <a:avLst/>
          </a:prstGeom>
          <a:noFill/>
          <a:ln>
            <a:noFill/>
          </a:ln>
        </p:spPr>
        <p:txBody>
          <a:bodyPr lIns="90000" tIns="45000" rIns="90000" bIns="45000" anchor="ctr" anchorCtr="1"/>
          <a:lstStyle/>
          <a:p>
            <a:pPr algn="ctr">
              <a:lnSpc>
                <a:spcPct val="100000"/>
              </a:lnSpc>
            </a:pPr>
            <a:r>
              <a:rPr lang="fr-FR" sz="3200" b="1">
                <a:solidFill>
                  <a:srgbClr val="000000"/>
                </a:solidFill>
                <a:latin typeface="Calibri"/>
                <a:ea typeface="Microsoft YaHei"/>
              </a:rPr>
              <a:t>La baisse programmée : pensions/activité</a:t>
            </a:r>
            <a:endParaRPr/>
          </a:p>
        </p:txBody>
      </p:sp>
      <p:sp>
        <p:nvSpPr>
          <p:cNvPr id="210" name="CustomShape 2"/>
          <p:cNvSpPr/>
          <p:nvPr/>
        </p:nvSpPr>
        <p:spPr>
          <a:xfrm>
            <a:off x="457200" y="1604520"/>
            <a:ext cx="8228520" cy="3976560"/>
          </a:xfrm>
          <a:prstGeom prst="rect">
            <a:avLst/>
          </a:prstGeom>
          <a:noFill/>
          <a:ln>
            <a:noFill/>
          </a:ln>
        </p:spPr>
        <p:txBody>
          <a:bodyPr lIns="0" tIns="0" rIns="0" bIns="0"/>
          <a:lstStyle/>
          <a:p>
            <a:pPr>
              <a:lnSpc>
                <a:spcPct val="100000"/>
              </a:lnSpc>
            </a:pPr>
            <a:endParaRPr/>
          </a:p>
          <a:p>
            <a:pPr>
              <a:lnSpc>
                <a:spcPct val="100000"/>
              </a:lnSpc>
            </a:pPr>
            <a:endParaRPr/>
          </a:p>
        </p:txBody>
      </p:sp>
      <p:pic>
        <p:nvPicPr>
          <p:cNvPr id="211" name="Image 3"/>
          <p:cNvPicPr/>
          <p:nvPr/>
        </p:nvPicPr>
        <p:blipFill>
          <a:blip r:embed="rId3"/>
          <a:stretch>
            <a:fillRect/>
          </a:stretch>
        </p:blipFill>
        <p:spPr>
          <a:xfrm>
            <a:off x="124560" y="1008000"/>
            <a:ext cx="4194720" cy="5794200"/>
          </a:xfrm>
          <a:prstGeom prst="rect">
            <a:avLst/>
          </a:prstGeom>
          <a:ln w="12600">
            <a:noFill/>
          </a:ln>
        </p:spPr>
      </p:pic>
      <p:pic>
        <p:nvPicPr>
          <p:cNvPr id="212" name="Image 4"/>
          <p:cNvPicPr/>
          <p:nvPr/>
        </p:nvPicPr>
        <p:blipFill>
          <a:blip r:embed="rId4"/>
          <a:stretch>
            <a:fillRect/>
          </a:stretch>
        </p:blipFill>
        <p:spPr>
          <a:xfrm>
            <a:off x="4464000" y="1080000"/>
            <a:ext cx="4607280" cy="568728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3" name="CustomShape 1"/>
          <p:cNvSpPr/>
          <p:nvPr/>
        </p:nvSpPr>
        <p:spPr>
          <a:xfrm>
            <a:off x="457200" y="274680"/>
            <a:ext cx="8228880" cy="588600"/>
          </a:xfrm>
          <a:prstGeom prst="rect">
            <a:avLst/>
          </a:prstGeom>
          <a:noFill/>
          <a:ln>
            <a:noFill/>
          </a:ln>
        </p:spPr>
        <p:txBody>
          <a:bodyPr lIns="90000" tIns="45000" rIns="90000" bIns="45000" anchor="ctr" anchorCtr="1"/>
          <a:lstStyle/>
          <a:p>
            <a:pPr algn="ctr">
              <a:lnSpc>
                <a:spcPct val="100000"/>
              </a:lnSpc>
            </a:pPr>
            <a:r>
              <a:rPr lang="fr-FR" sz="3200" b="1">
                <a:solidFill>
                  <a:srgbClr val="000000"/>
                </a:solidFill>
                <a:latin typeface="Calibri"/>
                <a:ea typeface="Microsoft YaHei"/>
              </a:rPr>
              <a:t>La baisse programmée : niveau de vie</a:t>
            </a:r>
            <a:endParaRPr/>
          </a:p>
        </p:txBody>
      </p:sp>
      <p:sp>
        <p:nvSpPr>
          <p:cNvPr id="214" name="CustomShape 2"/>
          <p:cNvSpPr/>
          <p:nvPr/>
        </p:nvSpPr>
        <p:spPr>
          <a:xfrm>
            <a:off x="457200" y="1604520"/>
            <a:ext cx="8228520" cy="3976560"/>
          </a:xfrm>
          <a:prstGeom prst="rect">
            <a:avLst/>
          </a:prstGeom>
          <a:noFill/>
          <a:ln>
            <a:noFill/>
          </a:ln>
        </p:spPr>
        <p:txBody>
          <a:bodyPr lIns="0" tIns="0" rIns="0" bIns="0"/>
          <a:lstStyle/>
          <a:p>
            <a:pPr>
              <a:lnSpc>
                <a:spcPct val="100000"/>
              </a:lnSpc>
            </a:pPr>
            <a:endParaRPr/>
          </a:p>
          <a:p>
            <a:pPr>
              <a:lnSpc>
                <a:spcPct val="100000"/>
              </a:lnSpc>
            </a:pPr>
            <a:endParaRPr/>
          </a:p>
        </p:txBody>
      </p:sp>
      <p:pic>
        <p:nvPicPr>
          <p:cNvPr id="215" name="Image 3"/>
          <p:cNvPicPr/>
          <p:nvPr/>
        </p:nvPicPr>
        <p:blipFill>
          <a:blip r:embed="rId3"/>
          <a:stretch>
            <a:fillRect/>
          </a:stretch>
        </p:blipFill>
        <p:spPr>
          <a:xfrm>
            <a:off x="72000" y="1224000"/>
            <a:ext cx="8927280" cy="547488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2332</Words>
  <Application>Microsoft Office PowerPoint</Application>
  <PresentationFormat>Affichage à l'écran (4:3)</PresentationFormat>
  <Paragraphs>318</Paragraphs>
  <Slides>53</Slides>
  <Notes>44</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53</vt:i4>
      </vt:variant>
    </vt:vector>
  </HeadingPairs>
  <TitlesOfParts>
    <vt:vector size="65" baseType="lpstr">
      <vt:lpstr>Microsoft YaHei</vt:lpstr>
      <vt:lpstr>Arial</vt:lpstr>
      <vt:lpstr>Calibri</vt:lpstr>
      <vt:lpstr>DejaVu Sans</vt:lpstr>
      <vt:lpstr>Segoe UI</vt:lpstr>
      <vt:lpstr>StarSymbol</vt:lpstr>
      <vt:lpstr>Times New Roman</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Christine DUFFLOT</dc:creator>
  <cp:lastModifiedBy>SAMBA - C.DUFFLOT</cp:lastModifiedBy>
  <cp:revision>2</cp:revision>
  <dcterms:modified xsi:type="dcterms:W3CDTF">2018-07-02T08:30:36Z</dcterms:modified>
</cp:coreProperties>
</file>